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8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808B-0EFF-4A8A-B2C4-F0093AF247C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2EEB-0701-4B13-8B43-5E1F8A51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808B-0EFF-4A8A-B2C4-F0093AF247C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2EEB-0701-4B13-8B43-5E1F8A51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808B-0EFF-4A8A-B2C4-F0093AF247C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2EEB-0701-4B13-8B43-5E1F8A51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808B-0EFF-4A8A-B2C4-F0093AF247C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2EEB-0701-4B13-8B43-5E1F8A51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808B-0EFF-4A8A-B2C4-F0093AF247C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2EEB-0701-4B13-8B43-5E1F8A51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808B-0EFF-4A8A-B2C4-F0093AF247C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2EEB-0701-4B13-8B43-5E1F8A51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7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808B-0EFF-4A8A-B2C4-F0093AF247C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2EEB-0701-4B13-8B43-5E1F8A51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4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808B-0EFF-4A8A-B2C4-F0093AF247C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2EEB-0701-4B13-8B43-5E1F8A51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808B-0EFF-4A8A-B2C4-F0093AF247C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2EEB-0701-4B13-8B43-5E1F8A51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808B-0EFF-4A8A-B2C4-F0093AF247C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2EEB-0701-4B13-8B43-5E1F8A51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808B-0EFF-4A8A-B2C4-F0093AF247C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2EEB-0701-4B13-8B43-5E1F8A51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8808B-0EFF-4A8A-B2C4-F0093AF247C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C2EEB-0701-4B13-8B43-5E1F8A51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3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het.colorado.edu/sims/geometric-optics/geometric-optics_iw.html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4zuB_dSJn1Y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573420"/>
            <a:ext cx="3491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6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עדשות</a:t>
            </a:r>
            <a:endParaRPr lang="en-US" sz="60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4867628"/>
            <a:ext cx="3491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6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Lenses</a:t>
            </a:r>
          </a:p>
        </p:txBody>
      </p:sp>
    </p:spTree>
    <p:extLst>
      <p:ext uri="{BB962C8B-B14F-4D97-AF65-F5344CB8AC3E}">
        <p14:creationId xmlns:p14="http://schemas.microsoft.com/office/powerpoint/2010/main" val="188007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cxnSpLocks/>
          </p:cNvCxnSpPr>
          <p:nvPr/>
        </p:nvCxnSpPr>
        <p:spPr>
          <a:xfrm>
            <a:off x="838200" y="3864804"/>
            <a:ext cx="6884035" cy="2009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0"/>
            <a:ext cx="12192000" cy="10331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80689" y="288413"/>
            <a:ext cx="826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דמות עבור עצם הנמצא קרוב מהמוקד 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7872414" y="1321564"/>
            <a:ext cx="4076392" cy="52991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4276331" y="2879286"/>
            <a:ext cx="0" cy="2011233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255742" y="3741960"/>
            <a:ext cx="2041179" cy="777594"/>
            <a:chOff x="3255742" y="3741960"/>
            <a:chExt cx="2041179" cy="777594"/>
          </a:xfrm>
        </p:grpSpPr>
        <p:sp>
          <p:nvSpPr>
            <p:cNvPr id="28" name="Rectangle 27"/>
            <p:cNvSpPr/>
            <p:nvPr/>
          </p:nvSpPr>
          <p:spPr>
            <a:xfrm>
              <a:off x="5147313" y="3741960"/>
              <a:ext cx="71701" cy="26578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08988" y="3750961"/>
              <a:ext cx="71701" cy="26578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55742" y="4150222"/>
              <a:ext cx="22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69405" y="4121588"/>
              <a:ext cx="22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F</a:t>
              </a:r>
            </a:p>
          </p:txBody>
        </p:sp>
      </p:grpSp>
      <p:sp>
        <p:nvSpPr>
          <p:cNvPr id="4" name="Arrow: Up 3"/>
          <p:cNvSpPr/>
          <p:nvPr/>
        </p:nvSpPr>
        <p:spPr>
          <a:xfrm>
            <a:off x="1344389" y="3194613"/>
            <a:ext cx="175653" cy="67019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9674 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cxnSpLocks/>
          </p:cNvCxnSpPr>
          <p:nvPr/>
        </p:nvCxnSpPr>
        <p:spPr>
          <a:xfrm>
            <a:off x="838200" y="3864804"/>
            <a:ext cx="6884035" cy="2009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0"/>
            <a:ext cx="12192000" cy="10331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36739" y="288413"/>
            <a:ext cx="851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דמות עבור עצם הנמצא קרוב מהמוקד 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7872414" y="1321564"/>
            <a:ext cx="4076392" cy="52991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הקרניים מתרחקות – לא תיווצר דמות בצד השני של העדשה!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algn="r" rtl="1">
              <a:lnSpc>
                <a:spcPct val="200000"/>
              </a:lnSpc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	אבל....</a:t>
            </a:r>
          </a:p>
          <a:p>
            <a:pPr algn="r" rtl="1">
              <a:lnSpc>
                <a:spcPct val="200000"/>
              </a:lnSpc>
            </a:pPr>
            <a:endParaRPr lang="he-IL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algn="r" rtl="1">
              <a:lnSpc>
                <a:spcPct val="200000"/>
              </a:lnSpc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ההמשכים המדומים של הקרניים בצד המקורי של העדשה בהחלט נחתכים. 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4276331" y="2879286"/>
            <a:ext cx="0" cy="2011233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255742" y="3741960"/>
            <a:ext cx="2041179" cy="777594"/>
            <a:chOff x="3255742" y="3741960"/>
            <a:chExt cx="2041179" cy="777594"/>
          </a:xfrm>
        </p:grpSpPr>
        <p:sp>
          <p:nvSpPr>
            <p:cNvPr id="28" name="Rectangle 27"/>
            <p:cNvSpPr/>
            <p:nvPr/>
          </p:nvSpPr>
          <p:spPr>
            <a:xfrm>
              <a:off x="5147313" y="3741960"/>
              <a:ext cx="71701" cy="26578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08988" y="3750961"/>
              <a:ext cx="71701" cy="26578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55742" y="4150222"/>
              <a:ext cx="22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69405" y="4121588"/>
              <a:ext cx="22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F</a:t>
              </a:r>
            </a:p>
          </p:txBody>
        </p:sp>
      </p:grpSp>
      <p:sp>
        <p:nvSpPr>
          <p:cNvPr id="4" name="Arrow: Up 3"/>
          <p:cNvSpPr/>
          <p:nvPr/>
        </p:nvSpPr>
        <p:spPr>
          <a:xfrm>
            <a:off x="3740683" y="3194613"/>
            <a:ext cx="175653" cy="67019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835668" y="3226291"/>
            <a:ext cx="1769661" cy="260777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64166" y="3154789"/>
            <a:ext cx="143005" cy="1430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3828509" y="3226291"/>
            <a:ext cx="447822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276331" y="3226291"/>
            <a:ext cx="2147618" cy="151932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 flipV="1">
            <a:off x="2817752" y="1782557"/>
            <a:ext cx="1216086" cy="173693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H="1" flipV="1">
            <a:off x="2363601" y="1841577"/>
            <a:ext cx="2322699" cy="167314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331580" y="2497317"/>
            <a:ext cx="143005" cy="1430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60586" y="3586094"/>
            <a:ext cx="143005" cy="14300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3844483" y="3663954"/>
            <a:ext cx="449725" cy="5221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4300476" y="3679844"/>
            <a:ext cx="2813882" cy="65504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3692599" y="3622607"/>
            <a:ext cx="2158878" cy="100085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3050347" y="3296062"/>
            <a:ext cx="1015221" cy="4991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2309813" y="3200441"/>
            <a:ext cx="2275756" cy="5480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3333650" y="3386184"/>
            <a:ext cx="143005" cy="14300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Up 64"/>
          <p:cNvSpPr/>
          <p:nvPr/>
        </p:nvSpPr>
        <p:spPr>
          <a:xfrm>
            <a:off x="3330224" y="2570860"/>
            <a:ext cx="175653" cy="12939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6" grpId="0" animBg="1"/>
      <p:bldP spid="38" grpId="0" animBg="1"/>
      <p:bldP spid="63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cxnSpLocks/>
          </p:cNvCxnSpPr>
          <p:nvPr/>
        </p:nvCxnSpPr>
        <p:spPr>
          <a:xfrm>
            <a:off x="838200" y="3864804"/>
            <a:ext cx="6884035" cy="2009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0"/>
            <a:ext cx="12192000" cy="10331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36739" y="288413"/>
            <a:ext cx="851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דמות עבור עצם הנמצא קרוב מהמוקד 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4276331" y="2879286"/>
            <a:ext cx="0" cy="2011233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255742" y="3741960"/>
            <a:ext cx="2041179" cy="777594"/>
            <a:chOff x="3255742" y="3741960"/>
            <a:chExt cx="2041179" cy="777594"/>
          </a:xfrm>
        </p:grpSpPr>
        <p:sp>
          <p:nvSpPr>
            <p:cNvPr id="28" name="Rectangle 27"/>
            <p:cNvSpPr/>
            <p:nvPr/>
          </p:nvSpPr>
          <p:spPr>
            <a:xfrm>
              <a:off x="5147313" y="3741960"/>
              <a:ext cx="71701" cy="26578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08988" y="3750961"/>
              <a:ext cx="71701" cy="26578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55742" y="4150222"/>
              <a:ext cx="22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69405" y="4121588"/>
              <a:ext cx="22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F</a:t>
              </a:r>
            </a:p>
          </p:txBody>
        </p:sp>
      </p:grpSp>
      <p:sp>
        <p:nvSpPr>
          <p:cNvPr id="4" name="Arrow: Up 3"/>
          <p:cNvSpPr/>
          <p:nvPr/>
        </p:nvSpPr>
        <p:spPr>
          <a:xfrm>
            <a:off x="3740683" y="3194613"/>
            <a:ext cx="175653" cy="67019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835668" y="3226291"/>
            <a:ext cx="1769661" cy="260777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64166" y="3154789"/>
            <a:ext cx="143005" cy="1430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3828509" y="3226291"/>
            <a:ext cx="447822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276331" y="3226291"/>
            <a:ext cx="2147618" cy="151932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 flipV="1">
            <a:off x="2817752" y="1782557"/>
            <a:ext cx="1216086" cy="173693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H="1" flipV="1">
            <a:off x="2363601" y="1841577"/>
            <a:ext cx="2322699" cy="167314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331580" y="2497317"/>
            <a:ext cx="143005" cy="1430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60586" y="3586094"/>
            <a:ext cx="143005" cy="14300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3844483" y="3663954"/>
            <a:ext cx="449725" cy="5221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4300476" y="3679844"/>
            <a:ext cx="2813882" cy="65504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3692599" y="3622607"/>
            <a:ext cx="2158878" cy="100085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3050347" y="3296062"/>
            <a:ext cx="1015221" cy="4991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2309813" y="3200441"/>
            <a:ext cx="2275756" cy="5480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3333650" y="3386184"/>
            <a:ext cx="143005" cy="14300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Up 64"/>
          <p:cNvSpPr/>
          <p:nvPr/>
        </p:nvSpPr>
        <p:spPr>
          <a:xfrm>
            <a:off x="3330224" y="2570860"/>
            <a:ext cx="175653" cy="12939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33" y="3254938"/>
            <a:ext cx="2649393" cy="1919687"/>
          </a:xfrm>
          <a:prstGeom prst="rect">
            <a:avLst/>
          </a:prstGeom>
        </p:spPr>
      </p:pic>
      <p:sp>
        <p:nvSpPr>
          <p:cNvPr id="40" name="Rectangle: Rounded Corners 39"/>
          <p:cNvSpPr/>
          <p:nvPr/>
        </p:nvSpPr>
        <p:spPr>
          <a:xfrm>
            <a:off x="7872414" y="1321564"/>
            <a:ext cx="4076392" cy="52991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אם נסתכל מהעבר השני של העדשה נראה את הדמות המוגדלת.</a:t>
            </a:r>
          </a:p>
          <a:p>
            <a:pPr algn="r" rtl="1">
              <a:lnSpc>
                <a:spcPct val="200000"/>
              </a:lnSpc>
            </a:pPr>
            <a:endParaRPr lang="he-IL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הדמות היא </a:t>
            </a:r>
            <a:r>
              <a:rPr lang="he-IL" sz="16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דמות מדומה </a:t>
            </a: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– אור </a:t>
            </a:r>
            <a:r>
              <a:rPr lang="he-IL" sz="16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לא </a:t>
            </a: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נמצא במקום הדמות, אלא המוח שלנו מפרש שהוא מגיע משם. </a:t>
            </a:r>
            <a:endParaRPr lang="he-IL" sz="16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258" y="2130941"/>
            <a:ext cx="6219825" cy="3752850"/>
          </a:xfrm>
          <a:prstGeom prst="rect">
            <a:avLst/>
          </a:prstGeom>
        </p:spPr>
      </p:pic>
      <p:sp>
        <p:nvSpPr>
          <p:cNvPr id="32" name="Rectangle: Rounded Corners 31">
            <a:hlinkClick r:id="rId5"/>
          </p:cNvPr>
          <p:cNvSpPr/>
          <p:nvPr/>
        </p:nvSpPr>
        <p:spPr>
          <a:xfrm>
            <a:off x="4642447" y="6145620"/>
            <a:ext cx="3154878" cy="515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dirty="0"/>
              <a:t>הדמיית</a:t>
            </a:r>
            <a:r>
              <a:rPr lang="en-US" dirty="0"/>
              <a:t>PHET </a:t>
            </a:r>
          </a:p>
        </p:txBody>
      </p:sp>
    </p:spTree>
    <p:extLst>
      <p:ext uri="{BB962C8B-B14F-4D97-AF65-F5344CB8AC3E}">
        <p14:creationId xmlns:p14="http://schemas.microsoft.com/office/powerpoint/2010/main" val="26833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6565" y="-763635"/>
            <a:ext cx="6528075" cy="8450582"/>
          </a:xfrm>
          <a:prstGeom prst="rect">
            <a:avLst/>
          </a:prstGeom>
        </p:spPr>
      </p:pic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1574157" y="3507129"/>
            <a:ext cx="8113853" cy="11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H="1">
            <a:off x="3985958" y="3113590"/>
            <a:ext cx="1" cy="84495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586415" y="3403781"/>
            <a:ext cx="0" cy="2256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5574961" y="3403781"/>
            <a:ext cx="0" cy="2256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H="1" flipV="1">
            <a:off x="1770545" y="2720051"/>
            <a:ext cx="983" cy="8199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1770545" y="2731736"/>
            <a:ext cx="7963764" cy="2813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1772493" y="2708366"/>
            <a:ext cx="2245870" cy="2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4018363" y="2731736"/>
            <a:ext cx="5681222" cy="2916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8981954" y="3506497"/>
            <a:ext cx="14951" cy="1785257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615855" y="3643397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55" y="3643397"/>
                <a:ext cx="309380" cy="276999"/>
              </a:xfrm>
              <a:prstGeom prst="rect">
                <a:avLst/>
              </a:prstGeom>
              <a:blipFill>
                <a:blip r:embed="rId4"/>
                <a:stretch>
                  <a:fillRect l="-17647" r="-1764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495845" y="3641098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845" y="3641098"/>
                <a:ext cx="181139" cy="276999"/>
              </a:xfrm>
              <a:prstGeom prst="rect">
                <a:avLst/>
              </a:prstGeom>
              <a:blipFill>
                <a:blip r:embed="rId5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827264" y="3136636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264" y="3136636"/>
                <a:ext cx="309380" cy="276999"/>
              </a:xfrm>
              <a:prstGeom prst="rect">
                <a:avLst/>
              </a:prstGeom>
              <a:blipFill>
                <a:blip r:embed="rId6"/>
                <a:stretch>
                  <a:fillRect l="-17647" r="-1764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484391" y="365278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391" y="3652783"/>
                <a:ext cx="181139" cy="276999"/>
              </a:xfrm>
              <a:prstGeom prst="rect">
                <a:avLst/>
              </a:prstGeom>
              <a:blipFill>
                <a:blip r:embed="rId7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>
            <a:off x="3985958" y="1481559"/>
            <a:ext cx="0" cy="364602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0273972" y="197618"/>
            <a:ext cx="1724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6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תרגיל 8, ע"מ 202</a:t>
            </a:r>
            <a:endParaRPr lang="en-US" sz="16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331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38794"/>
            <a:ext cx="349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מהי עדשה? 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676786" y="1250995"/>
            <a:ext cx="3004457" cy="20663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חומר שקוף בעל משטח עקום, המאפשר יצירה של דמות  ע"י שבירה של אור.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283699"/>
            <a:ext cx="440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איפה יש עדשות?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5011387" y="1151225"/>
            <a:ext cx="6638307" cy="5520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t" anchorCtr="0">
            <a:noAutofit/>
          </a:bodyPr>
          <a:lstStyle/>
          <a:p>
            <a:pPr algn="ctr"/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0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כמעט בכל מכשיר אופטי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697" y="1878719"/>
            <a:ext cx="121126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807" y="3319502"/>
            <a:ext cx="1819030" cy="181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49" y="3042275"/>
            <a:ext cx="1546258" cy="154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70" y="2108726"/>
            <a:ext cx="1756735" cy="7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729" y="2543816"/>
            <a:ext cx="1224209" cy="174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14" y="4416437"/>
            <a:ext cx="2181109" cy="21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05" y="5612132"/>
            <a:ext cx="9128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66" y="4808992"/>
            <a:ext cx="12636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715806" y="6265037"/>
            <a:ext cx="398918" cy="332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קבוצה 1"/>
          <p:cNvGrpSpPr/>
          <p:nvPr/>
        </p:nvGrpSpPr>
        <p:grpSpPr>
          <a:xfrm>
            <a:off x="1120305" y="4514638"/>
            <a:ext cx="2117417" cy="2075290"/>
            <a:chOff x="5035755" y="2424395"/>
            <a:chExt cx="3152053" cy="381168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35755" y="2424395"/>
              <a:ext cx="3152053" cy="381168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223767" y="3444459"/>
              <a:ext cx="955469" cy="388429"/>
            </a:xfrm>
            <a:prstGeom prst="rect">
              <a:avLst/>
            </a:prstGeom>
            <a:blipFill dpi="0" rotWithShape="1">
              <a:blip r:embed="rId12">
                <a:alphaModFix amt="6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</p:grpSp>
      <p:sp>
        <p:nvSpPr>
          <p:cNvPr id="21" name="Speech Bubble: Oval 20"/>
          <p:cNvSpPr/>
          <p:nvPr/>
        </p:nvSpPr>
        <p:spPr>
          <a:xfrm flipH="1">
            <a:off x="430797" y="3494334"/>
            <a:ext cx="1745673" cy="1379621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>
                <a:latin typeface="Guttman Hatzvi" panose="02010401010101010101" pitchFamily="2" charset="-79"/>
                <a:cs typeface="Guttman Hatzvi" panose="02010401010101010101" pitchFamily="2" charset="-79"/>
              </a:rPr>
              <a:t>עדשות זה חשוב!</a:t>
            </a:r>
            <a:endParaRPr lang="en-US" dirty="0"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84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1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6" y="1321565"/>
            <a:ext cx="4743451" cy="220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0331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00688" y="288413"/>
            <a:ext cx="614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נלמד על עדשות כדוריות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" y="3871912"/>
            <a:ext cx="4743451" cy="278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: Rounded Corners 21"/>
          <p:cNvSpPr/>
          <p:nvPr/>
        </p:nvSpPr>
        <p:spPr>
          <a:xfrm>
            <a:off x="7872414" y="1321565"/>
            <a:ext cx="4076392" cy="29494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 rtl="1"/>
            <a:r>
              <a:rPr lang="he-IL" dirty="0">
                <a:latin typeface="Guttman Hatzvi" panose="02010401010101010101" pitchFamily="2" charset="-79"/>
                <a:cs typeface="Guttman Hatzvi" panose="02010401010101010101" pitchFamily="2" charset="-79"/>
              </a:rPr>
              <a:t>אלה הן עדשות שמשטחיהן עשויים מחלקים של כדורים שקופים.</a:t>
            </a:r>
          </a:p>
          <a:p>
            <a:pPr algn="r" rtl="1"/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uttman Hatzvi" panose="02010401010101010101" pitchFamily="2" charset="-79"/>
                <a:cs typeface="Guttman Hatzvi" panose="02010401010101010101" pitchFamily="2" charset="-79"/>
              </a:rPr>
              <a:t>קל לייצר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uttman Hatzvi" panose="02010401010101010101" pitchFamily="2" charset="-79"/>
                <a:cs typeface="Guttman Hatzvi" panose="02010401010101010101" pitchFamily="2" charset="-79"/>
              </a:rPr>
              <a:t>קל לעשות חישובים</a:t>
            </a:r>
            <a:endParaRPr lang="he-IL" sz="20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81586" y="6129338"/>
            <a:ext cx="223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חיתוך של כדורים</a:t>
            </a:r>
            <a:endParaRPr lang="en-US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5412" y="3078623"/>
            <a:ext cx="221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השלמה של כדורים</a:t>
            </a:r>
            <a:endParaRPr lang="en-US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331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500688" y="288413"/>
            <a:ext cx="614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נלמד על עדשות כדוריות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831" y="1388623"/>
            <a:ext cx="3520660" cy="163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494833" y="337617"/>
            <a:ext cx="317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עדשה מרכזת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501" y="1388623"/>
            <a:ext cx="2793358" cy="163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60" y="3252485"/>
            <a:ext cx="11460804" cy="3427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463" y="3776079"/>
            <a:ext cx="4165731" cy="2056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903" y="3847194"/>
            <a:ext cx="4964247" cy="191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769513" y="288412"/>
            <a:ext cx="317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עדשה מפזרת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grpSp>
        <p:nvGrpSpPr>
          <p:cNvPr id="33" name="קבוצה 1"/>
          <p:cNvGrpSpPr/>
          <p:nvPr/>
        </p:nvGrpSpPr>
        <p:grpSpPr>
          <a:xfrm>
            <a:off x="5218778" y="1033153"/>
            <a:ext cx="2117417" cy="2075290"/>
            <a:chOff x="5035755" y="2424395"/>
            <a:chExt cx="3152053" cy="381168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35755" y="2424395"/>
              <a:ext cx="3152053" cy="3811683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6223767" y="3444459"/>
              <a:ext cx="955469" cy="388429"/>
            </a:xfrm>
            <a:prstGeom prst="rect">
              <a:avLst/>
            </a:prstGeom>
            <a:blipFill dpi="0" rotWithShape="1">
              <a:blip r:embed="rId9">
                <a:alphaModFix amt="6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</p:grpSp>
      <p:sp>
        <p:nvSpPr>
          <p:cNvPr id="39" name="Speech Bubble: Oval 38"/>
          <p:cNvSpPr/>
          <p:nvPr/>
        </p:nvSpPr>
        <p:spPr>
          <a:xfrm flipH="1">
            <a:off x="4529270" y="12849"/>
            <a:ext cx="1745673" cy="1379621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>
                <a:latin typeface="Guttman Hatzvi" panose="02010401010101010101" pitchFamily="2" charset="-79"/>
                <a:cs typeface="Guttman Hatzvi" panose="02010401010101010101" pitchFamily="2" charset="-79"/>
              </a:rPr>
              <a:t>נתמקד בעדשות </a:t>
            </a: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מרכזות</a:t>
            </a:r>
            <a:endParaRPr lang="en-US" b="1" dirty="0">
              <a:cs typeface="Guttman Hatzvi" panose="02010401010101010101" pitchFamily="2" charset="-79"/>
            </a:endParaRPr>
          </a:p>
        </p:txBody>
      </p:sp>
      <p:sp>
        <p:nvSpPr>
          <p:cNvPr id="13" name="Arrow: Up 12"/>
          <p:cNvSpPr/>
          <p:nvPr/>
        </p:nvSpPr>
        <p:spPr>
          <a:xfrm rot="8864301">
            <a:off x="6513122" y="2891140"/>
            <a:ext cx="836154" cy="1208783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659" y="1308716"/>
            <a:ext cx="4763976" cy="486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6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30" grpId="0"/>
      <p:bldP spid="3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cxnSpLocks/>
          </p:cNvCxnSpPr>
          <p:nvPr/>
        </p:nvCxnSpPr>
        <p:spPr>
          <a:xfrm>
            <a:off x="838200" y="3864804"/>
            <a:ext cx="6884035" cy="2009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3126" y="1610875"/>
            <a:ext cx="2428875" cy="4476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0331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00688" y="288413"/>
            <a:ext cx="614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מאפיינים של עדשה 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4533506" y="1802364"/>
            <a:ext cx="0" cy="4093772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3606639" y="5868911"/>
            <a:ext cx="1098052" cy="540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25477" y="3170393"/>
            <a:ext cx="101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600" dirty="0">
                <a:solidFill>
                  <a:srgbClr val="FF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קוטר</a:t>
            </a:r>
            <a:r>
              <a:rPr lang="en-US" sz="1600" dirty="0">
                <a:solidFill>
                  <a:srgbClr val="FF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he-IL" sz="1600" dirty="0">
                <a:solidFill>
                  <a:srgbClr val="FF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העדשה</a:t>
            </a:r>
            <a:endParaRPr lang="en-US" sz="1600" dirty="0">
              <a:solidFill>
                <a:srgbClr val="FF00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3606639" y="1792430"/>
            <a:ext cx="1268452" cy="993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55661" y="3187611"/>
            <a:ext cx="101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600" dirty="0">
                <a:solidFill>
                  <a:srgbClr val="FF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עובי העדשה</a:t>
            </a:r>
            <a:endParaRPr lang="en-US" sz="1600" dirty="0">
              <a:solidFill>
                <a:srgbClr val="FF00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3055661" y="3869721"/>
            <a:ext cx="1136261" cy="944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1318" y="3437578"/>
            <a:ext cx="101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6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ציר אופטי</a:t>
            </a:r>
            <a:endParaRPr lang="en-US" sz="16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7872414" y="1321565"/>
            <a:ext cx="4076392" cy="14089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עדשה סימטרית ביחס לציר אופטי</a:t>
            </a: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נניח שעובי העדשה קטן מאוד*.</a:t>
            </a:r>
          </a:p>
          <a:p>
            <a:pPr algn="r" rtl="1">
              <a:lnSpc>
                <a:spcPct val="200000"/>
              </a:lnSpc>
            </a:pPr>
            <a:endParaRPr lang="he-IL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79865" y="6469283"/>
            <a:ext cx="253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* ביחס לרדיוס עקמומיות של כדורים</a:t>
            </a:r>
            <a:endParaRPr lang="en-US" sz="12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8" grpId="0"/>
      <p:bldP spid="39" grpId="0"/>
      <p:bldP spid="40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cxnSpLocks/>
          </p:cNvCxnSpPr>
          <p:nvPr/>
        </p:nvCxnSpPr>
        <p:spPr>
          <a:xfrm>
            <a:off x="838200" y="3864804"/>
            <a:ext cx="6884035" cy="2009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3126" y="1610875"/>
            <a:ext cx="2428875" cy="4476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0331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00688" y="288413"/>
            <a:ext cx="614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מאפיינים של עדשה 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7442200" y="1321565"/>
            <a:ext cx="4506606" cy="14089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קרניים נשברות באופן יחסית מורכב.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הקרן היוצאת מתרכזת לכיוון ציר האופטי</a:t>
            </a:r>
          </a:p>
        </p:txBody>
      </p:sp>
      <p:grpSp>
        <p:nvGrpSpPr>
          <p:cNvPr id="42" name="קבוצה 1"/>
          <p:cNvGrpSpPr/>
          <p:nvPr/>
        </p:nvGrpSpPr>
        <p:grpSpPr>
          <a:xfrm>
            <a:off x="9532277" y="4382804"/>
            <a:ext cx="2117417" cy="2075290"/>
            <a:chOff x="5035755" y="2424395"/>
            <a:chExt cx="3152053" cy="381168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35755" y="2424395"/>
              <a:ext cx="3152053" cy="381168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6223767" y="3444459"/>
              <a:ext cx="955469" cy="388429"/>
            </a:xfrm>
            <a:prstGeom prst="rect">
              <a:avLst/>
            </a:prstGeom>
            <a:blipFill dpi="0" rotWithShape="1">
              <a:blip r:embed="rId5">
                <a:alphaModFix amt="6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</p:grpSp>
      <p:sp>
        <p:nvSpPr>
          <p:cNvPr id="45" name="Speech Bubble: Oval 44"/>
          <p:cNvSpPr/>
          <p:nvPr/>
        </p:nvSpPr>
        <p:spPr>
          <a:xfrm flipH="1">
            <a:off x="8402609" y="3158553"/>
            <a:ext cx="2671091" cy="1575683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>
                <a:latin typeface="Guttman Hatzvi" panose="02010401010101010101" pitchFamily="2" charset="-79"/>
                <a:cs typeface="Guttman Hatzvi" panose="02010401010101010101" pitchFamily="2" charset="-79"/>
              </a:rPr>
              <a:t>איך יישברו הקרניים במעבר דרך העדשה?</a:t>
            </a:r>
            <a:endParaRPr lang="en-US" b="1" dirty="0">
              <a:cs typeface="Guttman Hatzvi" panose="02010401010101010101" pitchFamily="2" charset="-79"/>
            </a:endParaRPr>
          </a:p>
        </p:txBody>
      </p:sp>
      <p:sp>
        <p:nvSpPr>
          <p:cNvPr id="5" name="Star: 5 Points 4"/>
          <p:cNvSpPr/>
          <p:nvPr/>
        </p:nvSpPr>
        <p:spPr>
          <a:xfrm>
            <a:off x="1993165" y="1915169"/>
            <a:ext cx="279400" cy="279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2132865" y="2080695"/>
            <a:ext cx="1016735" cy="1030805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681288" y="3038475"/>
            <a:ext cx="838200" cy="12007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rot="622476">
            <a:off x="3157962" y="2969995"/>
            <a:ext cx="146418" cy="146418"/>
            <a:chOff x="1693839" y="2779377"/>
            <a:chExt cx="180057" cy="18005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693839" y="2781300"/>
              <a:ext cx="1800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</p:cNvCxnSpPr>
            <p:nvPr/>
          </p:nvCxnSpPr>
          <p:spPr>
            <a:xfrm rot="16200000">
              <a:off x="1779566" y="2869406"/>
              <a:ext cx="1800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3140756" y="3098514"/>
            <a:ext cx="530415" cy="521670"/>
          </a:xfrm>
          <a:prstGeom prst="line">
            <a:avLst/>
          </a:prstGeom>
          <a:ln w="952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3157517" y="3109236"/>
            <a:ext cx="972885" cy="320853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 flipV="1">
            <a:off x="3711539" y="3430089"/>
            <a:ext cx="838200" cy="2341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 rot="21287750">
            <a:off x="4136978" y="3293421"/>
            <a:ext cx="146418" cy="146418"/>
            <a:chOff x="1693839" y="2779377"/>
            <a:chExt cx="180057" cy="18005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693839" y="2781300"/>
              <a:ext cx="1800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</p:cNvCxnSpPr>
            <p:nvPr/>
          </p:nvCxnSpPr>
          <p:spPr>
            <a:xfrm rot="16200000">
              <a:off x="1779566" y="2869406"/>
              <a:ext cx="1800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>
            <a:cxnSpLocks/>
          </p:cNvCxnSpPr>
          <p:nvPr/>
        </p:nvCxnSpPr>
        <p:spPr>
          <a:xfrm>
            <a:off x="4138731" y="3452191"/>
            <a:ext cx="1127750" cy="552650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4166623" y="3454810"/>
            <a:ext cx="850676" cy="260835"/>
          </a:xfrm>
          <a:prstGeom prst="line">
            <a:avLst/>
          </a:prstGeom>
          <a:ln w="952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Star: 5 Points 52"/>
          <p:cNvSpPr/>
          <p:nvPr/>
        </p:nvSpPr>
        <p:spPr>
          <a:xfrm>
            <a:off x="1486061" y="4838700"/>
            <a:ext cx="279400" cy="27940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1686361" y="4631174"/>
            <a:ext cx="1502440" cy="340193"/>
          </a:xfrm>
          <a:prstGeom prst="straightConnector1">
            <a:avLst/>
          </a:prstGeom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 rot="20754922">
            <a:off x="3116003" y="4460907"/>
            <a:ext cx="146418" cy="146418"/>
            <a:chOff x="1693839" y="2779377"/>
            <a:chExt cx="180057" cy="180057"/>
          </a:xfrm>
          <a:solidFill>
            <a:srgbClr val="7030A0"/>
          </a:solidFill>
        </p:grpSpPr>
        <p:cxnSp>
          <p:nvCxnSpPr>
            <p:cNvPr id="57" name="Straight Connector 56"/>
            <p:cNvCxnSpPr/>
            <p:nvPr/>
          </p:nvCxnSpPr>
          <p:spPr>
            <a:xfrm>
              <a:off x="1693839" y="2781300"/>
              <a:ext cx="180057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cxnSpLocks/>
            </p:cNvCxnSpPr>
            <p:nvPr/>
          </p:nvCxnSpPr>
          <p:spPr>
            <a:xfrm rot="16200000">
              <a:off x="1779566" y="2869406"/>
              <a:ext cx="180057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>
            <a:cxnSpLocks/>
          </p:cNvCxnSpPr>
          <p:nvPr/>
        </p:nvCxnSpPr>
        <p:spPr>
          <a:xfrm flipV="1">
            <a:off x="3149600" y="4356125"/>
            <a:ext cx="980802" cy="285009"/>
          </a:xfrm>
          <a:prstGeom prst="straightConnector1">
            <a:avLst/>
          </a:prstGeom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3667563" y="4284392"/>
            <a:ext cx="814596" cy="11938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 rot="477549">
            <a:off x="4130479" y="4205950"/>
            <a:ext cx="146418" cy="146418"/>
            <a:chOff x="1693839" y="2779377"/>
            <a:chExt cx="180057" cy="180057"/>
          </a:xfrm>
          <a:solidFill>
            <a:srgbClr val="7030A0"/>
          </a:solidFill>
        </p:grpSpPr>
        <p:cxnSp>
          <p:nvCxnSpPr>
            <p:cNvPr id="63" name="Straight Connector 62"/>
            <p:cNvCxnSpPr/>
            <p:nvPr/>
          </p:nvCxnSpPr>
          <p:spPr>
            <a:xfrm>
              <a:off x="1693839" y="2781300"/>
              <a:ext cx="180057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cxnSpLocks/>
            </p:cNvCxnSpPr>
            <p:nvPr/>
          </p:nvCxnSpPr>
          <p:spPr>
            <a:xfrm rot="16200000">
              <a:off x="1779566" y="2869406"/>
              <a:ext cx="180057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>
            <a:cxnSpLocks/>
          </p:cNvCxnSpPr>
          <p:nvPr/>
        </p:nvCxnSpPr>
        <p:spPr>
          <a:xfrm flipV="1">
            <a:off x="4138731" y="3367971"/>
            <a:ext cx="1189509" cy="980147"/>
          </a:xfrm>
          <a:prstGeom prst="straightConnector1">
            <a:avLst/>
          </a:prstGeom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 flipV="1">
            <a:off x="4113802" y="4122750"/>
            <a:ext cx="780341" cy="227603"/>
          </a:xfrm>
          <a:prstGeom prst="line">
            <a:avLst/>
          </a:prstGeom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flipV="1">
            <a:off x="2706202" y="4539100"/>
            <a:ext cx="831559" cy="20468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: Rounded Corners 7">
            <a:hlinkClick r:id="rId6"/>
          </p:cNvPr>
          <p:cNvSpPr/>
          <p:nvPr/>
        </p:nvSpPr>
        <p:spPr>
          <a:xfrm>
            <a:off x="6096000" y="6087625"/>
            <a:ext cx="3154878" cy="515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סרטון – מהלך הקרניים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331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00688" y="288413"/>
            <a:ext cx="614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מוקד העדשה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7130005" y="1321565"/>
            <a:ext cx="4818801" cy="14089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 rtl="1">
              <a:lnSpc>
                <a:spcPct val="200000"/>
              </a:lnSpc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כל הקרניים </a:t>
            </a:r>
            <a:r>
              <a:rPr lang="he-IL" sz="16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המקבילות לציר האופטי </a:t>
            </a: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עוברות דרך נקודה משותפת – </a:t>
            </a:r>
            <a:r>
              <a:rPr lang="he-IL" sz="16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מוקד העדשה</a:t>
            </a: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. 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838200" y="3864804"/>
            <a:ext cx="6884035" cy="2009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6387" y="1591825"/>
            <a:ext cx="2428875" cy="4476750"/>
          </a:xfrm>
          <a:prstGeom prst="rect">
            <a:avLst/>
          </a:prstGeom>
        </p:spPr>
      </p:pic>
      <p:grpSp>
        <p:nvGrpSpPr>
          <p:cNvPr id="117" name="Group 116"/>
          <p:cNvGrpSpPr/>
          <p:nvPr/>
        </p:nvGrpSpPr>
        <p:grpSpPr>
          <a:xfrm>
            <a:off x="1234890" y="2920598"/>
            <a:ext cx="4265798" cy="957981"/>
            <a:chOff x="1234890" y="2920598"/>
            <a:chExt cx="4265798" cy="957981"/>
          </a:xfrm>
        </p:grpSpPr>
        <p:sp>
          <p:nvSpPr>
            <p:cNvPr id="56" name="Star: 5 Points 55"/>
            <p:cNvSpPr/>
            <p:nvPr/>
          </p:nvSpPr>
          <p:spPr>
            <a:xfrm>
              <a:off x="1234890" y="2920598"/>
              <a:ext cx="279400" cy="2794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cxnSpLocks/>
            </p:cNvCxnSpPr>
            <p:nvPr/>
          </p:nvCxnSpPr>
          <p:spPr>
            <a:xfrm>
              <a:off x="1371600" y="3090863"/>
              <a:ext cx="1752600" cy="7937"/>
            </a:xfrm>
            <a:prstGeom prst="straightConnector1">
              <a:avLst/>
            </a:prstGeom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cxnSpLocks/>
            </p:cNvCxnSpPr>
            <p:nvPr/>
          </p:nvCxnSpPr>
          <p:spPr>
            <a:xfrm>
              <a:off x="2681288" y="3038475"/>
              <a:ext cx="838200" cy="12007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 rot="622476">
              <a:off x="3157962" y="2969995"/>
              <a:ext cx="146418" cy="146418"/>
              <a:chOff x="1693839" y="2779377"/>
              <a:chExt cx="180057" cy="180057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693839" y="2781300"/>
                <a:ext cx="1800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cxnSpLocks/>
              </p:cNvCxnSpPr>
              <p:nvPr/>
            </p:nvCxnSpPr>
            <p:spPr>
              <a:xfrm rot="16200000">
                <a:off x="1779566" y="2869406"/>
                <a:ext cx="1800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>
              <a:cxnSpLocks/>
            </p:cNvCxnSpPr>
            <p:nvPr/>
          </p:nvCxnSpPr>
          <p:spPr>
            <a:xfrm flipV="1">
              <a:off x="3140756" y="3098280"/>
              <a:ext cx="805924" cy="234"/>
            </a:xfrm>
            <a:prstGeom prst="line">
              <a:avLst/>
            </a:prstGeom>
            <a:ln w="9525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cxnSpLocks/>
            </p:cNvCxnSpPr>
            <p:nvPr/>
          </p:nvCxnSpPr>
          <p:spPr>
            <a:xfrm>
              <a:off x="3175235" y="3109236"/>
              <a:ext cx="955404" cy="78340"/>
            </a:xfrm>
            <a:prstGeom prst="straightConnector1">
              <a:avLst/>
            </a:prstGeom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cxnSpLocks/>
            </p:cNvCxnSpPr>
            <p:nvPr/>
          </p:nvCxnSpPr>
          <p:spPr>
            <a:xfrm flipV="1">
              <a:off x="3667563" y="3155091"/>
              <a:ext cx="850320" cy="1428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cxnSpLocks/>
            </p:cNvCxnSpPr>
            <p:nvPr/>
          </p:nvCxnSpPr>
          <p:spPr>
            <a:xfrm>
              <a:off x="4102083" y="3199998"/>
              <a:ext cx="1398605" cy="678581"/>
            </a:xfrm>
            <a:prstGeom prst="straightConnector1">
              <a:avLst/>
            </a:prstGeom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cxnSpLocks/>
            </p:cNvCxnSpPr>
            <p:nvPr/>
          </p:nvCxnSpPr>
          <p:spPr>
            <a:xfrm>
              <a:off x="4092723" y="3212179"/>
              <a:ext cx="860040" cy="83147"/>
            </a:xfrm>
            <a:prstGeom prst="line">
              <a:avLst/>
            </a:prstGeom>
            <a:ln w="9525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704066" y="3420478"/>
            <a:ext cx="3815408" cy="454375"/>
            <a:chOff x="1704066" y="3420478"/>
            <a:chExt cx="3815408" cy="454375"/>
          </a:xfrm>
        </p:grpSpPr>
        <p:sp>
          <p:nvSpPr>
            <p:cNvPr id="70" name="Star: 5 Points 69"/>
            <p:cNvSpPr/>
            <p:nvPr/>
          </p:nvSpPr>
          <p:spPr>
            <a:xfrm>
              <a:off x="1704066" y="3420478"/>
              <a:ext cx="279400" cy="279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>
              <a:cxnSpLocks/>
            </p:cNvCxnSpPr>
            <p:nvPr/>
          </p:nvCxnSpPr>
          <p:spPr>
            <a:xfrm>
              <a:off x="1860961" y="3602299"/>
              <a:ext cx="1250018" cy="4297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cxnSpLocks/>
            </p:cNvCxnSpPr>
            <p:nvPr/>
          </p:nvCxnSpPr>
          <p:spPr>
            <a:xfrm>
              <a:off x="3086971" y="3614309"/>
              <a:ext cx="1078629" cy="77856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cxnSpLocks/>
            </p:cNvCxnSpPr>
            <p:nvPr/>
          </p:nvCxnSpPr>
          <p:spPr>
            <a:xfrm>
              <a:off x="4184386" y="3689828"/>
              <a:ext cx="1335088" cy="185025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92" name="Star: 5 Points 91"/>
          <p:cNvSpPr/>
          <p:nvPr/>
        </p:nvSpPr>
        <p:spPr>
          <a:xfrm>
            <a:off x="1382858" y="4845563"/>
            <a:ext cx="279400" cy="2794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cxnSpLocks/>
          </p:cNvCxnSpPr>
          <p:nvPr/>
        </p:nvCxnSpPr>
        <p:spPr>
          <a:xfrm flipV="1">
            <a:off x="1538288" y="5011584"/>
            <a:ext cx="1748270" cy="3329"/>
          </a:xfrm>
          <a:prstGeom prst="straightConnector1">
            <a:avLst/>
          </a:prstGeom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cxnSpLocks/>
          </p:cNvCxnSpPr>
          <p:nvPr/>
        </p:nvCxnSpPr>
        <p:spPr>
          <a:xfrm flipV="1">
            <a:off x="2755189" y="4905162"/>
            <a:ext cx="857683" cy="21980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 rot="20298405">
            <a:off x="3234824" y="4831952"/>
            <a:ext cx="146418" cy="146418"/>
            <a:chOff x="1693839" y="2779377"/>
            <a:chExt cx="180057" cy="180057"/>
          </a:xfrm>
          <a:solidFill>
            <a:srgbClr val="00B0F0"/>
          </a:solidFill>
        </p:grpSpPr>
        <p:cxnSp>
          <p:nvCxnSpPr>
            <p:cNvPr id="96" name="Straight Connector 95"/>
            <p:cNvCxnSpPr/>
            <p:nvPr/>
          </p:nvCxnSpPr>
          <p:spPr>
            <a:xfrm>
              <a:off x="1693839" y="2781300"/>
              <a:ext cx="180057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cxnSpLocks/>
            </p:cNvCxnSpPr>
            <p:nvPr/>
          </p:nvCxnSpPr>
          <p:spPr>
            <a:xfrm rot="16200000">
              <a:off x="1779566" y="2869406"/>
              <a:ext cx="180057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/>
          <p:cNvCxnSpPr>
            <a:cxnSpLocks/>
          </p:cNvCxnSpPr>
          <p:nvPr/>
        </p:nvCxnSpPr>
        <p:spPr>
          <a:xfrm>
            <a:off x="3303114" y="5011298"/>
            <a:ext cx="364067" cy="286"/>
          </a:xfrm>
          <a:prstGeom prst="line">
            <a:avLst/>
          </a:prstGeom>
          <a:ln w="952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 flipV="1">
            <a:off x="3281550" y="4883170"/>
            <a:ext cx="771263" cy="128469"/>
          </a:xfrm>
          <a:prstGeom prst="straightConnector1">
            <a:avLst/>
          </a:prstGeom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>
            <a:off x="3622922" y="4765910"/>
            <a:ext cx="715782" cy="19501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cxnSpLocks/>
          </p:cNvCxnSpPr>
          <p:nvPr/>
        </p:nvCxnSpPr>
        <p:spPr>
          <a:xfrm flipV="1">
            <a:off x="4019155" y="3864804"/>
            <a:ext cx="1476084" cy="1028392"/>
          </a:xfrm>
          <a:prstGeom prst="straightConnector1">
            <a:avLst/>
          </a:prstGeom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cxnSpLocks/>
          </p:cNvCxnSpPr>
          <p:nvPr/>
        </p:nvCxnSpPr>
        <p:spPr>
          <a:xfrm flipV="1">
            <a:off x="4023851" y="4759742"/>
            <a:ext cx="777534" cy="133454"/>
          </a:xfrm>
          <a:prstGeom prst="line">
            <a:avLst/>
          </a:prstGeom>
          <a:ln w="952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 rot="948723">
            <a:off x="4052844" y="4748683"/>
            <a:ext cx="146418" cy="146418"/>
            <a:chOff x="1693839" y="2779377"/>
            <a:chExt cx="180057" cy="180057"/>
          </a:xfrm>
          <a:solidFill>
            <a:srgbClr val="00B0F0"/>
          </a:solidFill>
        </p:grpSpPr>
        <p:cxnSp>
          <p:nvCxnSpPr>
            <p:cNvPr id="111" name="Straight Connector 110"/>
            <p:cNvCxnSpPr/>
            <p:nvPr/>
          </p:nvCxnSpPr>
          <p:spPr>
            <a:xfrm>
              <a:off x="1693839" y="2781300"/>
              <a:ext cx="180057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cxnSpLocks/>
            </p:cNvCxnSpPr>
            <p:nvPr/>
          </p:nvCxnSpPr>
          <p:spPr>
            <a:xfrm rot="16200000">
              <a:off x="1779566" y="2869406"/>
              <a:ext cx="180057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ectangle 119"/>
          <p:cNvSpPr/>
          <p:nvPr/>
        </p:nvSpPr>
        <p:spPr>
          <a:xfrm>
            <a:off x="5423538" y="3731911"/>
            <a:ext cx="71701" cy="2657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4514254" y="3298023"/>
            <a:ext cx="293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מוקד העדשה - </a:t>
            </a:r>
            <a:r>
              <a:rPr lang="en-US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Focus</a:t>
            </a:r>
          </a:p>
        </p:txBody>
      </p:sp>
      <p:grpSp>
        <p:nvGrpSpPr>
          <p:cNvPr id="122" name="קבוצה 1"/>
          <p:cNvGrpSpPr/>
          <p:nvPr/>
        </p:nvGrpSpPr>
        <p:grpSpPr>
          <a:xfrm>
            <a:off x="9532277" y="4382804"/>
            <a:ext cx="2117417" cy="2075290"/>
            <a:chOff x="5035755" y="2424395"/>
            <a:chExt cx="3152053" cy="3811683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35755" y="2424395"/>
              <a:ext cx="3152053" cy="3811683"/>
            </a:xfrm>
            <a:prstGeom prst="rect">
              <a:avLst/>
            </a:prstGeom>
          </p:spPr>
        </p:pic>
        <p:sp>
          <p:nvSpPr>
            <p:cNvPr id="124" name="Rectangle 123"/>
            <p:cNvSpPr/>
            <p:nvPr/>
          </p:nvSpPr>
          <p:spPr>
            <a:xfrm>
              <a:off x="6223767" y="3444459"/>
              <a:ext cx="955469" cy="388429"/>
            </a:xfrm>
            <a:prstGeom prst="rect">
              <a:avLst/>
            </a:prstGeom>
            <a:blipFill dpi="0" rotWithShape="1">
              <a:blip r:embed="rId5">
                <a:alphaModFix amt="6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</p:grpSp>
      <p:sp>
        <p:nvSpPr>
          <p:cNvPr id="125" name="Speech Bubble: Oval 124"/>
          <p:cNvSpPr/>
          <p:nvPr/>
        </p:nvSpPr>
        <p:spPr>
          <a:xfrm flipH="1">
            <a:off x="8402609" y="3158553"/>
            <a:ext cx="2671091" cy="1575683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ככל שהעדשה יותר דקה ככה הטענה שכתובה למעלה יותר מדויקת</a:t>
            </a:r>
            <a:endParaRPr lang="en-US" sz="1600" dirty="0">
              <a:cs typeface="Guttman Hatzvi" panose="02010401010101010101" pitchFamily="2" charset="-79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09" y="2920598"/>
            <a:ext cx="6942162" cy="324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21" grpId="0"/>
      <p:bldP spid="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cxnSpLocks/>
          </p:cNvCxnSpPr>
          <p:nvPr/>
        </p:nvCxnSpPr>
        <p:spPr>
          <a:xfrm>
            <a:off x="838200" y="3864804"/>
            <a:ext cx="6884035" cy="2009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0"/>
            <a:ext cx="12192000" cy="10331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00688" y="288413"/>
            <a:ext cx="614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עדשה אידאלית -סימונים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4263631" y="2853886"/>
            <a:ext cx="0" cy="2011233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96738" y="4753728"/>
            <a:ext cx="102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רוחק מוקד</a:t>
            </a:r>
            <a:endParaRPr lang="en-US" sz="12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algn="ctr" rtl="1"/>
            <a:r>
              <a:rPr lang="en-US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</a:t>
            </a:r>
          </a:p>
        </p:txBody>
      </p:sp>
      <p:sp>
        <p:nvSpPr>
          <p:cNvPr id="9" name="Left Brace 8"/>
          <p:cNvSpPr/>
          <p:nvPr/>
        </p:nvSpPr>
        <p:spPr>
          <a:xfrm rot="16200000">
            <a:off x="3314268" y="3755221"/>
            <a:ext cx="474103" cy="12737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 rot="16200000">
            <a:off x="4666707" y="3793110"/>
            <a:ext cx="479494" cy="1188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12438" y="4753728"/>
            <a:ext cx="128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רוחק מוקד</a:t>
            </a:r>
          </a:p>
          <a:p>
            <a:pPr algn="ctr" rtl="1"/>
            <a:r>
              <a:rPr lang="en-US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47648" y="3727503"/>
            <a:ext cx="2903064" cy="659841"/>
            <a:chOff x="2847648" y="3727503"/>
            <a:chExt cx="2903064" cy="659841"/>
          </a:xfrm>
        </p:grpSpPr>
        <p:grpSp>
          <p:nvGrpSpPr>
            <p:cNvPr id="17" name="Group 16"/>
            <p:cNvGrpSpPr/>
            <p:nvPr/>
          </p:nvGrpSpPr>
          <p:grpSpPr>
            <a:xfrm>
              <a:off x="2847648" y="3995065"/>
              <a:ext cx="2903064" cy="392279"/>
              <a:chOff x="2847648" y="3995065"/>
              <a:chExt cx="2903064" cy="39227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847648" y="4018012"/>
                <a:ext cx="2275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dirty="0"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F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23196" y="3995065"/>
                <a:ext cx="2275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dirty="0"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F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2914442" y="3727503"/>
              <a:ext cx="1267" cy="2662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564716" y="3731695"/>
              <a:ext cx="1267" cy="2662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: Rounded Corners 21"/>
          <p:cNvSpPr/>
          <p:nvPr/>
        </p:nvSpPr>
        <p:spPr>
          <a:xfrm>
            <a:off x="7872414" y="1321564"/>
            <a:ext cx="4076392" cy="52991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עדשה מרכזת אידאלית נסמן בחץ דו-כיווני.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 שני מוקדים – משני צדי העדשה</a:t>
            </a:r>
            <a:endParaRPr lang="en-US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רוחק מוקד </a:t>
            </a: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– מרחק בין מרכז העדשה למוקד שלה.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חץ משמאל* לעדשה מסמן עצם.</a:t>
            </a:r>
            <a:endParaRPr lang="en-US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algn="r" rtl="1">
              <a:lnSpc>
                <a:spcPct val="200000"/>
              </a:lnSpc>
            </a:pPr>
            <a:endParaRPr lang="he-IL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3" name="Arrow: Up 22"/>
          <p:cNvSpPr/>
          <p:nvPr/>
        </p:nvSpPr>
        <p:spPr>
          <a:xfrm>
            <a:off x="1344389" y="3194613"/>
            <a:ext cx="175653" cy="67019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53546" y="6482219"/>
            <a:ext cx="70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* לרוב</a:t>
            </a:r>
            <a:endParaRPr lang="en-US" sz="12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" grpId="0" animBg="1"/>
      <p:bldP spid="38" grpId="0" animBg="1"/>
      <p:bldP spid="39" grpId="0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cxnSpLocks/>
          </p:cNvCxnSpPr>
          <p:nvPr/>
        </p:nvCxnSpPr>
        <p:spPr>
          <a:xfrm>
            <a:off x="838200" y="3864804"/>
            <a:ext cx="6884035" cy="2009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0"/>
            <a:ext cx="12192000" cy="10331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10099" y="288413"/>
            <a:ext cx="803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איפה </a:t>
            </a:r>
            <a:r>
              <a:rPr lang="he-IL" sz="36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תווצר</a:t>
            </a:r>
            <a:r>
              <a:rPr lang="he-IL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 הדמות?  קרניים נוחות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Guttman Hatzvi" panose="02010401010101010101" pitchFamily="2" charset="-79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7851582" y="1180403"/>
            <a:ext cx="4076392" cy="55364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 rtl="1">
              <a:lnSpc>
                <a:spcPct val="200000"/>
              </a:lnSpc>
            </a:pPr>
            <a:r>
              <a:rPr lang="he-IL" sz="16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עבור כל נקודה בעצם נוכל לשרטט שתי קרניים נוחות: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הקרן שעוברת דרך </a:t>
            </a:r>
            <a:r>
              <a:rPr lang="he-IL" sz="16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מרכז העדשה </a:t>
            </a: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לא נשברת.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sz="1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הקרן שעוברת במקביל לציר האופטי עוברת דרך המוקד בצד השני של עדשה.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he-IL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16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כל הקרניים שיוצאות מנקודה כלשהי בעצם נחתכות באותה הנקודה בצד השני- נקודת הדמות.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4276331" y="2879286"/>
            <a:ext cx="0" cy="2011233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847648" y="3995065"/>
            <a:ext cx="2903064" cy="392279"/>
            <a:chOff x="2847648" y="3995065"/>
            <a:chExt cx="2903064" cy="392279"/>
          </a:xfrm>
        </p:grpSpPr>
        <p:sp>
          <p:nvSpPr>
            <p:cNvPr id="33" name="TextBox 32"/>
            <p:cNvSpPr txBox="1"/>
            <p:nvPr/>
          </p:nvSpPr>
          <p:spPr>
            <a:xfrm>
              <a:off x="2847648" y="4018012"/>
              <a:ext cx="22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23196" y="3995065"/>
              <a:ext cx="22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F</a:t>
              </a:r>
            </a:p>
          </p:txBody>
        </p:sp>
      </p:grpSp>
      <p:sp>
        <p:nvSpPr>
          <p:cNvPr id="4" name="Arrow: Up 3"/>
          <p:cNvSpPr/>
          <p:nvPr/>
        </p:nvSpPr>
        <p:spPr>
          <a:xfrm>
            <a:off x="1344389" y="3194613"/>
            <a:ext cx="175653" cy="67019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/>
            <a:stCxn id="4" idx="0"/>
          </p:cNvCxnSpPr>
          <p:nvPr/>
        </p:nvCxnSpPr>
        <p:spPr>
          <a:xfrm>
            <a:off x="1432216" y="3194613"/>
            <a:ext cx="6179595" cy="148406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1462406" y="3194613"/>
            <a:ext cx="2827654" cy="2864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276331" y="3208936"/>
            <a:ext cx="3471655" cy="180902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14442" y="3727503"/>
            <a:ext cx="1267" cy="2662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64716" y="3731695"/>
            <a:ext cx="1267" cy="2662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370140" y="3114283"/>
            <a:ext cx="143005" cy="1430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99968" y="4399924"/>
            <a:ext cx="143005" cy="1430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360712" y="3529708"/>
            <a:ext cx="143005" cy="14300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1462406" y="3604373"/>
            <a:ext cx="2827654" cy="28647"/>
          </a:xfrm>
          <a:prstGeom prst="straightConnector1">
            <a:avLst/>
          </a:prstGeom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4219821" y="3630926"/>
            <a:ext cx="3213537" cy="619263"/>
          </a:xfrm>
          <a:prstGeom prst="straightConnector1">
            <a:avLst/>
          </a:prstGeom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1451314" y="3604373"/>
            <a:ext cx="5962946" cy="563767"/>
          </a:xfrm>
          <a:prstGeom prst="straightConnector1">
            <a:avLst/>
          </a:prstGeom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599968" y="4018012"/>
            <a:ext cx="143005" cy="14300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Up 42"/>
          <p:cNvSpPr/>
          <p:nvPr/>
        </p:nvSpPr>
        <p:spPr>
          <a:xfrm rot="10800000">
            <a:off x="6589821" y="3891890"/>
            <a:ext cx="175653" cy="67019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887126" y="1637134"/>
            <a:ext cx="1724685" cy="4289104"/>
            <a:chOff x="5887126" y="1637134"/>
            <a:chExt cx="1724685" cy="428910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671470" y="2002420"/>
              <a:ext cx="0" cy="392381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887126" y="1637134"/>
              <a:ext cx="1724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200" dirty="0"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מסך</a:t>
              </a:r>
              <a:endParaRPr lang="en-US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</p:grpSp>
      <p:cxnSp>
        <p:nvCxnSpPr>
          <p:cNvPr id="28" name="Straight Arrow Connector 27"/>
          <p:cNvCxnSpPr>
            <a:cxnSpLocks/>
            <a:stCxn id="14" idx="5"/>
          </p:cNvCxnSpPr>
          <p:nvPr/>
        </p:nvCxnSpPr>
        <p:spPr>
          <a:xfrm>
            <a:off x="1492202" y="3236345"/>
            <a:ext cx="2775899" cy="146667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V="1">
            <a:off x="4270158" y="4370870"/>
            <a:ext cx="3341653" cy="31479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910" y="2401193"/>
            <a:ext cx="3166470" cy="323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4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324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Aharoni</vt:lpstr>
      <vt:lpstr>Arial</vt:lpstr>
      <vt:lpstr>Arimo</vt:lpstr>
      <vt:lpstr>Calibri</vt:lpstr>
      <vt:lpstr>Calibri Light</vt:lpstr>
      <vt:lpstr>Cambria Math</vt:lpstr>
      <vt:lpstr>Guttman Hatzvi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מיכאל טומילין</dc:creator>
  <cp:lastModifiedBy>מיכאל טומילין</cp:lastModifiedBy>
  <cp:revision>46</cp:revision>
  <dcterms:created xsi:type="dcterms:W3CDTF">2017-03-13T09:05:38Z</dcterms:created>
  <dcterms:modified xsi:type="dcterms:W3CDTF">2017-03-13T19:44:02Z</dcterms:modified>
</cp:coreProperties>
</file>