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50357-1619-4F82-91C8-F44129904A17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6071A-6084-494B-8A52-AF1FB014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5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6071A-6084-494B-8A52-AF1FB01478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7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6071A-6084-494B-8A52-AF1FB01478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9F6A-3CC2-4198-8E0F-DE4812B4E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4BD3C-347C-4D27-BFA9-AC3208A30B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55962-4195-45E1-8586-50FAFFA2D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FC134-A4F9-4D86-97C7-5E7ED12C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D6EDC-BC8A-4936-9BD4-992F9592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553A6-4063-4CD5-BFAF-BCF54C48D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D29F2-E99D-46D0-9A6E-3DAC787C4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55E70-4397-4967-B1B0-2100FA874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7EB0-1BC6-4E19-8310-2B73992C1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02BDD-C804-4562-8694-BAF94124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8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3CCDB9-8098-437F-A690-3B2705252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5C3FF-374F-4411-9093-768AB8A85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5205B-6E23-4B40-A606-6BF6A8F0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BA787-00D1-4B9D-8E05-8CA3D57E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0D19B-AD23-4A6C-8FEC-8AF0971F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6FDC-DA6C-47B2-B015-CA12CEB0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3C9C8-94AE-4AE6-9C77-19C2638E6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CC261-5B4D-475E-B4C7-BB714296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4B553-DE49-4D72-ABF4-FE248517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93410-E8F4-4AF8-A0B1-413F64FC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5842B-DF3B-42BD-B886-3D155824D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09C9E-CC8D-4F57-AB4C-9AC7136F3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E6E2D-D2A2-4079-9449-74520269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44BD5-B432-4E0A-AEE0-3F319DAF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5B0D4-61B5-431F-A53D-25BDA00B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7010-DAA5-4C58-BC66-442672EFF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8F7F-95C2-47FA-9AA6-506FC123C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6D197-1A51-4D37-966F-7B0F850C6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DD5A9-FF0E-4A1D-969C-FDB685B8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D810A-3982-4C3D-925B-0C03746D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1A660-DA32-4B72-BC36-567D9F89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4F32A-1A30-4282-889C-9B5924343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333B9-F3B8-423C-8860-551081B4B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9A6BF-75E9-4C0C-A27E-F935B2F07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293F8-45E2-4C02-86E2-0F7540F87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4B1D9-7F12-43A4-9718-47B0AE409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191AF-3B28-4507-B28B-98B9E2EF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7C7878-F12D-44A6-9751-061205A41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F727F-BCBB-4C75-8733-4181BD3E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4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BDF09-3F08-406A-B57F-4E935C3B0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0A86A4-CD30-4F96-A1A1-6C581968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E39D0F-82EB-4101-8379-F5F4339C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7C75B-4E39-4470-AF7E-DD64AC7B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2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3C8B09-B5F9-479D-B321-500240910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6CC49-764B-4EA4-8226-94B40A183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E9F0C-4298-4BF5-8896-5C3830289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9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0BAEE-9D8B-471D-B7E1-3DE49BA9F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8B1BC-4300-4C42-90DD-27D3480BD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0DFC9-114A-4ADF-9665-7EC015D41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5C8FA-A63C-445C-AD9D-4CA6917C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6C159-1CA9-43F2-A155-16E1B860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ED6AA-17A0-445E-9CAF-5C781247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CFFC-2366-471A-A4F0-2BD1321C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BD8A8-F36B-4D42-B4FD-E8FC4AD3FF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6E779-89DD-4CF5-9125-D044C7E73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46BD0-516C-429A-B9A1-493E8F66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C452D-C3AC-4137-894D-6876BA56A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C4AF9-9C1A-40EE-A7C8-EDF24E25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4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40AAF-1C63-45B5-8B48-0463C0480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6E0FD-82F3-4C2B-889E-C5D716C9F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C7BC7-9CBA-4EA3-AC71-C7C534A08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F46DD-DDA4-479B-AF04-C24E3338811F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8606B-C007-4C5E-B2CA-85D1FF98A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4CECC-9F74-46E4-92C0-1994C048E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60F6-2CBB-4EFE-AD39-C5B9884D1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5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4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4.png"/><Relationship Id="rId5" Type="http://schemas.openxmlformats.org/officeDocument/2006/relationships/image" Target="../media/image3.png"/><Relationship Id="rId15" Type="http://schemas.openxmlformats.org/officeDocument/2006/relationships/image" Target="../media/image17.png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0.png"/><Relationship Id="rId2" Type="http://schemas.openxmlformats.org/officeDocument/2006/relationships/image" Target="../media/image1.JP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5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774CCFC-CCEF-4DFF-A0DF-DB051A3C2F0E}"/>
              </a:ext>
            </a:extLst>
          </p:cNvPr>
          <p:cNvGrpSpPr/>
          <p:nvPr/>
        </p:nvGrpSpPr>
        <p:grpSpPr>
          <a:xfrm>
            <a:off x="2392432" y="2947588"/>
            <a:ext cx="637520" cy="672401"/>
            <a:chOff x="3592945" y="3583709"/>
            <a:chExt cx="480291" cy="48029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0ECC33A-5B96-4BA8-B243-50ADC2F65577}"/>
                </a:ext>
              </a:extLst>
            </p:cNvPr>
            <p:cNvSpPr/>
            <p:nvPr/>
          </p:nvSpPr>
          <p:spPr>
            <a:xfrm>
              <a:off x="3592945" y="3583709"/>
              <a:ext cx="480291" cy="48029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FD38340-3D76-4829-8D7F-F0BAD8F63DDD}"/>
                </a:ext>
              </a:extLst>
            </p:cNvPr>
            <p:cNvCxnSpPr>
              <a:stCxn id="2" idx="7"/>
              <a:endCxn id="2" idx="3"/>
            </p:cNvCxnSpPr>
            <p:nvPr/>
          </p:nvCxnSpPr>
          <p:spPr>
            <a:xfrm flipH="1">
              <a:off x="3663282" y="3654046"/>
              <a:ext cx="339617" cy="3396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DE7E931-6E60-4F77-BCF1-5CB8F732359F}"/>
                </a:ext>
              </a:extLst>
            </p:cNvPr>
            <p:cNvCxnSpPr>
              <a:cxnSpLocks/>
              <a:stCxn id="2" idx="1"/>
            </p:cNvCxnSpPr>
            <p:nvPr/>
          </p:nvCxnSpPr>
          <p:spPr>
            <a:xfrm>
              <a:off x="3663282" y="3654046"/>
              <a:ext cx="339618" cy="3396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7AEA732-B676-4BAB-8CE4-64EF3C261454}"/>
              </a:ext>
            </a:extLst>
          </p:cNvPr>
          <p:cNvGrpSpPr/>
          <p:nvPr/>
        </p:nvGrpSpPr>
        <p:grpSpPr>
          <a:xfrm>
            <a:off x="4544061" y="2947588"/>
            <a:ext cx="637520" cy="672401"/>
            <a:chOff x="3592945" y="3583709"/>
            <a:chExt cx="480291" cy="48029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CB4A879-407A-48AF-A892-EDCD352DED5E}"/>
                </a:ext>
              </a:extLst>
            </p:cNvPr>
            <p:cNvSpPr/>
            <p:nvPr/>
          </p:nvSpPr>
          <p:spPr>
            <a:xfrm>
              <a:off x="3592945" y="3583709"/>
              <a:ext cx="480291" cy="48029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BC0C26B-F289-41B5-8057-59D948CE9144}"/>
                </a:ext>
              </a:extLst>
            </p:cNvPr>
            <p:cNvCxnSpPr>
              <a:stCxn id="9" idx="7"/>
              <a:endCxn id="9" idx="3"/>
            </p:cNvCxnSpPr>
            <p:nvPr/>
          </p:nvCxnSpPr>
          <p:spPr>
            <a:xfrm flipH="1">
              <a:off x="3663282" y="3654046"/>
              <a:ext cx="339617" cy="3396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4C384B2-0644-4A70-9CA7-724E57DA06C5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>
              <a:off x="3663282" y="3654046"/>
              <a:ext cx="339618" cy="3396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B724A2-7D7C-4455-90B7-9E80D8E4DC52}"/>
              </a:ext>
            </a:extLst>
          </p:cNvPr>
          <p:cNvCxnSpPr>
            <a:cxnSpLocks/>
          </p:cNvCxnSpPr>
          <p:nvPr/>
        </p:nvCxnSpPr>
        <p:spPr>
          <a:xfrm>
            <a:off x="4231432" y="555392"/>
            <a:ext cx="0" cy="749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50779-E6BD-40AA-B94A-469AA24694FC}"/>
              </a:ext>
            </a:extLst>
          </p:cNvPr>
          <p:cNvCxnSpPr>
            <a:cxnSpLocks/>
          </p:cNvCxnSpPr>
          <p:nvPr/>
        </p:nvCxnSpPr>
        <p:spPr>
          <a:xfrm>
            <a:off x="3998492" y="671767"/>
            <a:ext cx="0" cy="517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F7B505-49C6-4350-897A-B24ACD158D98}"/>
              </a:ext>
            </a:extLst>
          </p:cNvPr>
          <p:cNvCxnSpPr>
            <a:cxnSpLocks/>
          </p:cNvCxnSpPr>
          <p:nvPr/>
        </p:nvCxnSpPr>
        <p:spPr>
          <a:xfrm flipV="1">
            <a:off x="4231432" y="930383"/>
            <a:ext cx="149694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3AAAEF8-A75F-4BC0-9EDD-5AF8D522EA89}"/>
              </a:ext>
            </a:extLst>
          </p:cNvPr>
          <p:cNvCxnSpPr>
            <a:cxnSpLocks/>
          </p:cNvCxnSpPr>
          <p:nvPr/>
        </p:nvCxnSpPr>
        <p:spPr>
          <a:xfrm flipV="1">
            <a:off x="5181581" y="3271505"/>
            <a:ext cx="546796" cy="122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775FF5-8943-4A76-BD3B-C3CA9D7930E6}"/>
              </a:ext>
            </a:extLst>
          </p:cNvPr>
          <p:cNvCxnSpPr>
            <a:cxnSpLocks/>
            <a:stCxn id="2" idx="6"/>
          </p:cNvCxnSpPr>
          <p:nvPr/>
        </p:nvCxnSpPr>
        <p:spPr>
          <a:xfrm>
            <a:off x="3029952" y="3283789"/>
            <a:ext cx="15141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1C91D1-D120-4A0D-9EB2-7DA1D1137A88}"/>
              </a:ext>
            </a:extLst>
          </p:cNvPr>
          <p:cNvCxnSpPr>
            <a:cxnSpLocks/>
          </p:cNvCxnSpPr>
          <p:nvPr/>
        </p:nvCxnSpPr>
        <p:spPr>
          <a:xfrm>
            <a:off x="1810696" y="3262452"/>
            <a:ext cx="581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781334-7D90-4664-A3BA-D75363F03DDD}"/>
              </a:ext>
            </a:extLst>
          </p:cNvPr>
          <p:cNvCxnSpPr>
            <a:cxnSpLocks/>
          </p:cNvCxnSpPr>
          <p:nvPr/>
        </p:nvCxnSpPr>
        <p:spPr>
          <a:xfrm>
            <a:off x="1817439" y="930383"/>
            <a:ext cx="0" cy="23534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7E9A46-DF14-4B0D-BF45-D87DACE71F99}"/>
              </a:ext>
            </a:extLst>
          </p:cNvPr>
          <p:cNvCxnSpPr>
            <a:cxnSpLocks/>
          </p:cNvCxnSpPr>
          <p:nvPr/>
        </p:nvCxnSpPr>
        <p:spPr>
          <a:xfrm>
            <a:off x="1803953" y="924566"/>
            <a:ext cx="2194538" cy="58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0A4139-7E62-4BA4-948F-FF2A58307A09}"/>
              </a:ext>
            </a:extLst>
          </p:cNvPr>
          <p:cNvCxnSpPr>
            <a:cxnSpLocks/>
          </p:cNvCxnSpPr>
          <p:nvPr/>
        </p:nvCxnSpPr>
        <p:spPr>
          <a:xfrm>
            <a:off x="5714890" y="924566"/>
            <a:ext cx="0" cy="13464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7DA39D9-3F80-4CC5-8FC6-FDA99D3268D3}"/>
              </a:ext>
            </a:extLst>
          </p:cNvPr>
          <p:cNvCxnSpPr>
            <a:cxnSpLocks/>
          </p:cNvCxnSpPr>
          <p:nvPr/>
        </p:nvCxnSpPr>
        <p:spPr>
          <a:xfrm>
            <a:off x="5714890" y="2253848"/>
            <a:ext cx="0" cy="10299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8CF1B493-2A88-4C64-A5A0-B370E87D7750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037811" y="165270"/>
            <a:chExt cx="5374564" cy="4082639"/>
          </a:xfrm>
        </p:grpSpPr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5088218" y="530175"/>
              <a:ext cx="918328" cy="11637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486752" y="193974"/>
                  <a:ext cx="196946" cy="3877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6752" y="193974"/>
                  <a:ext cx="196946" cy="387795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583293" y="2051916"/>
              <a:ext cx="968574" cy="11034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327841" y="3695376"/>
              <a:ext cx="918328" cy="11637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879535" y="2051916"/>
              <a:ext cx="968574" cy="11034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1642400" y="508841"/>
              <a:ext cx="918328" cy="11637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6215429" y="1913186"/>
                  <a:ext cx="196946" cy="3877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15429" y="1913186"/>
                  <a:ext cx="196946" cy="387795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688531" y="3860114"/>
                  <a:ext cx="196946" cy="3877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8531" y="3860114"/>
                  <a:ext cx="196946" cy="387795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037811" y="1937755"/>
                  <a:ext cx="196946" cy="3877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7811" y="1937755"/>
                  <a:ext cx="196946" cy="387795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101564" y="165270"/>
                  <a:ext cx="196946" cy="38779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1564" y="165270"/>
                  <a:ext cx="196946" cy="387795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A36C5DE-124E-4F44-9AAD-2C9E836957B3}"/>
                  </a:ext>
                </a:extLst>
              </p:cNvPr>
              <p:cNvSpPr txBox="1"/>
              <p:nvPr/>
            </p:nvSpPr>
            <p:spPr>
              <a:xfrm>
                <a:off x="4259870" y="1117296"/>
                <a:ext cx="300015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A36C5DE-124E-4F44-9AAD-2C9E83695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870" y="1117296"/>
                <a:ext cx="300015" cy="387795"/>
              </a:xfrm>
              <a:prstGeom prst="rect">
                <a:avLst/>
              </a:prstGeom>
              <a:blipFill>
                <a:blip r:embed="rId8"/>
                <a:stretch>
                  <a:fillRect l="-6122" r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631A988-DEA5-47B6-AF20-E7A7AA71797A}"/>
                  </a:ext>
                </a:extLst>
              </p:cNvPr>
              <p:cNvSpPr txBox="1"/>
              <p:nvPr/>
            </p:nvSpPr>
            <p:spPr>
              <a:xfrm>
                <a:off x="3667227" y="1117296"/>
                <a:ext cx="300015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631A988-DEA5-47B6-AF20-E7A7AA717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227" y="1117296"/>
                <a:ext cx="300015" cy="3877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506969" y="174767"/>
                <a:ext cx="10370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6969" y="174767"/>
                <a:ext cx="1037014" cy="276999"/>
              </a:xfrm>
              <a:prstGeom prst="rect">
                <a:avLst/>
              </a:prstGeom>
              <a:blipFill>
                <a:blip r:embed="rId10"/>
                <a:stretch>
                  <a:fillRect l="-2941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זרם מתייצב על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ערך קבוע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457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8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0A19BE-C544-4E48-8340-82C91190BA19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406884" y="6004074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406884" y="6004074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238573" y="6155302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-238677" y="6204715"/>
            <a:ext cx="5740542" cy="198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9695" y="4616350"/>
            <a:ext cx="950440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4406884" y="4377638"/>
            <a:ext cx="0" cy="18469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61811" y="4637646"/>
            <a:ext cx="89832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9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0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1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3904236" y="784725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2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406592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2C7E35-69E7-4A06-87F1-211657B09192}"/>
              </a:ext>
            </a:extLst>
          </p:cNvPr>
          <p:cNvCxnSpPr>
            <a:cxnSpLocks/>
          </p:cNvCxnSpPr>
          <p:nvPr/>
        </p:nvCxnSpPr>
        <p:spPr>
          <a:xfrm flipH="1">
            <a:off x="3742131" y="4626073"/>
            <a:ext cx="664753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77EC6807-704D-4CEE-820D-B15F882F507E}"/>
              </a:ext>
            </a:extLst>
          </p:cNvPr>
          <p:cNvSpPr/>
          <p:nvPr/>
        </p:nvSpPr>
        <p:spPr>
          <a:xfrm>
            <a:off x="5243959" y="3220227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/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blipFill>
                <a:blip r:embed="rId13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FF8731E-190E-4161-9FEA-7D3D78E745DD}"/>
              </a:ext>
            </a:extLst>
          </p:cNvPr>
          <p:cNvSpPr/>
          <p:nvPr/>
        </p:nvSpPr>
        <p:spPr>
          <a:xfrm>
            <a:off x="6929059" y="5094456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לאורך תיל אידאלי אנרגיה של מטען לא משתנה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EA51B71-6FE4-49AC-90EE-69CAC6A47A82}"/>
              </a:ext>
            </a:extLst>
          </p:cNvPr>
          <p:cNvCxnSpPr>
            <a:cxnSpLocks/>
          </p:cNvCxnSpPr>
          <p:nvPr/>
        </p:nvCxnSpPr>
        <p:spPr>
          <a:xfrm flipH="1">
            <a:off x="3082373" y="4630815"/>
            <a:ext cx="673434" cy="729625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0850ACB8-FE73-4EEB-93C9-802943058702}"/>
              </a:ext>
            </a:extLst>
          </p:cNvPr>
          <p:cNvSpPr/>
          <p:nvPr/>
        </p:nvSpPr>
        <p:spPr>
          <a:xfrm>
            <a:off x="6929059" y="5782320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הנורה אנרגיה פוטנציאלית של מטען קטנה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D6DB031-E4F9-4082-939E-AF4E5740C4B1}"/>
              </a:ext>
            </a:extLst>
          </p:cNvPr>
          <p:cNvCxnSpPr>
            <a:cxnSpLocks/>
          </p:cNvCxnSpPr>
          <p:nvPr/>
        </p:nvCxnSpPr>
        <p:spPr>
          <a:xfrm flipH="1">
            <a:off x="1824786" y="5357243"/>
            <a:ext cx="1260071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96DE728-0669-4657-B40B-0F16C671E899}"/>
              </a:ext>
            </a:extLst>
          </p:cNvPr>
          <p:cNvCxnSpPr>
            <a:cxnSpLocks/>
            <a:endCxn id="71" idx="2"/>
          </p:cNvCxnSpPr>
          <p:nvPr/>
        </p:nvCxnSpPr>
        <p:spPr>
          <a:xfrm flipH="1">
            <a:off x="1201501" y="5357243"/>
            <a:ext cx="630036" cy="866341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16255DC-E8F5-4EA7-B611-9C6C17A64B95}"/>
              </a:ext>
            </a:extLst>
          </p:cNvPr>
          <p:cNvCxnSpPr>
            <a:cxnSpLocks/>
            <a:stCxn id="71" idx="2"/>
            <a:endCxn id="76" idx="1"/>
          </p:cNvCxnSpPr>
          <p:nvPr/>
        </p:nvCxnSpPr>
        <p:spPr>
          <a:xfrm flipH="1">
            <a:off x="524069" y="6223584"/>
            <a:ext cx="677432" cy="1024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60557" y="5113593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520CB55E-F895-4D0B-B15B-2B30AC8CAF6D}"/>
              </a:ext>
            </a:extLst>
          </p:cNvPr>
          <p:cNvSpPr/>
          <p:nvPr/>
        </p:nvSpPr>
        <p:spPr>
          <a:xfrm>
            <a:off x="6929059" y="6425169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הנורה אנרגיה פוטנציאלית של מטען קטנה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0E59758-37E0-4C26-9A50-8CD6CB734455}"/>
              </a:ext>
            </a:extLst>
          </p:cNvPr>
          <p:cNvCxnSpPr>
            <a:cxnSpLocks/>
          </p:cNvCxnSpPr>
          <p:nvPr/>
        </p:nvCxnSpPr>
        <p:spPr>
          <a:xfrm flipH="1">
            <a:off x="3064081" y="5329410"/>
            <a:ext cx="2296054" cy="226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79FFD9B-DB82-4463-9260-A915D1452C00}"/>
                  </a:ext>
                </a:extLst>
              </p:cNvPr>
              <p:cNvSpPr txBox="1"/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79FFD9B-DB82-4463-9260-A915D1452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blipFill>
                <a:blip r:embed="rId14"/>
                <a:stretch>
                  <a:fillRect l="-30769" r="-26923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AF4E2F8D-143B-4BD3-A724-C97B9FABBE60}"/>
              </a:ext>
            </a:extLst>
          </p:cNvPr>
          <p:cNvCxnSpPr>
            <a:cxnSpLocks/>
          </p:cNvCxnSpPr>
          <p:nvPr/>
        </p:nvCxnSpPr>
        <p:spPr>
          <a:xfrm flipH="1" flipV="1">
            <a:off x="-426654" y="4600034"/>
            <a:ext cx="950440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485E73AF-8C14-497F-BD5C-3F120BE15EF3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485E73AF-8C14-497F-BD5C-3F120BE15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5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Oval 105">
            <a:extLst>
              <a:ext uri="{FF2B5EF4-FFF2-40B4-BE49-F238E27FC236}">
                <a16:creationId xmlns:a16="http://schemas.microsoft.com/office/drawing/2014/main" id="{663778FB-E3F2-4543-B751-0393A77574A0}"/>
              </a:ext>
            </a:extLst>
          </p:cNvPr>
          <p:cNvSpPr/>
          <p:nvPr/>
        </p:nvSpPr>
        <p:spPr>
          <a:xfrm>
            <a:off x="4251061" y="3236489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97D6D7E-4F9D-41A6-92A9-02C745093B2D}"/>
                  </a:ext>
                </a:extLst>
              </p:cNvPr>
              <p:cNvSpPr txBox="1"/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97D6D7E-4F9D-41A6-92A9-02C745093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blipFill>
                <a:blip r:embed="rId16"/>
                <a:stretch>
                  <a:fillRect l="-5333" r="-7333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3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774CCFC-CCEF-4DFF-A0DF-DB051A3C2F0E}"/>
              </a:ext>
            </a:extLst>
          </p:cNvPr>
          <p:cNvGrpSpPr/>
          <p:nvPr/>
        </p:nvGrpSpPr>
        <p:grpSpPr>
          <a:xfrm>
            <a:off x="2392432" y="2947588"/>
            <a:ext cx="637520" cy="672401"/>
            <a:chOff x="3592945" y="3583709"/>
            <a:chExt cx="480291" cy="48029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0ECC33A-5B96-4BA8-B243-50ADC2F65577}"/>
                </a:ext>
              </a:extLst>
            </p:cNvPr>
            <p:cNvSpPr/>
            <p:nvPr/>
          </p:nvSpPr>
          <p:spPr>
            <a:xfrm>
              <a:off x="3592945" y="3583709"/>
              <a:ext cx="480291" cy="48029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FD38340-3D76-4829-8D7F-F0BAD8F63DDD}"/>
                </a:ext>
              </a:extLst>
            </p:cNvPr>
            <p:cNvCxnSpPr>
              <a:stCxn id="2" idx="7"/>
              <a:endCxn id="2" idx="3"/>
            </p:cNvCxnSpPr>
            <p:nvPr/>
          </p:nvCxnSpPr>
          <p:spPr>
            <a:xfrm flipH="1">
              <a:off x="3663282" y="3654046"/>
              <a:ext cx="339617" cy="3396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DE7E931-6E60-4F77-BCF1-5CB8F732359F}"/>
                </a:ext>
              </a:extLst>
            </p:cNvPr>
            <p:cNvCxnSpPr>
              <a:cxnSpLocks/>
              <a:stCxn id="2" idx="1"/>
            </p:cNvCxnSpPr>
            <p:nvPr/>
          </p:nvCxnSpPr>
          <p:spPr>
            <a:xfrm>
              <a:off x="3663282" y="3654046"/>
              <a:ext cx="339618" cy="3396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7AEA732-B676-4BAB-8CE4-64EF3C261454}"/>
              </a:ext>
            </a:extLst>
          </p:cNvPr>
          <p:cNvGrpSpPr/>
          <p:nvPr/>
        </p:nvGrpSpPr>
        <p:grpSpPr>
          <a:xfrm>
            <a:off x="4544061" y="2947588"/>
            <a:ext cx="637520" cy="672401"/>
            <a:chOff x="3592945" y="3583709"/>
            <a:chExt cx="480291" cy="48029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CB4A879-407A-48AF-A892-EDCD352DED5E}"/>
                </a:ext>
              </a:extLst>
            </p:cNvPr>
            <p:cNvSpPr/>
            <p:nvPr/>
          </p:nvSpPr>
          <p:spPr>
            <a:xfrm>
              <a:off x="3592945" y="3583709"/>
              <a:ext cx="480291" cy="48029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BC0C26B-F289-41B5-8057-59D948CE9144}"/>
                </a:ext>
              </a:extLst>
            </p:cNvPr>
            <p:cNvCxnSpPr>
              <a:stCxn id="9" idx="7"/>
              <a:endCxn id="9" idx="3"/>
            </p:cNvCxnSpPr>
            <p:nvPr/>
          </p:nvCxnSpPr>
          <p:spPr>
            <a:xfrm flipH="1">
              <a:off x="3663282" y="3654046"/>
              <a:ext cx="339617" cy="33961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4C384B2-0644-4A70-9CA7-724E57DA06C5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>
              <a:off x="3663282" y="3654046"/>
              <a:ext cx="339618" cy="3396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B724A2-7D7C-4455-90B7-9E80D8E4DC52}"/>
              </a:ext>
            </a:extLst>
          </p:cNvPr>
          <p:cNvCxnSpPr>
            <a:cxnSpLocks/>
          </p:cNvCxnSpPr>
          <p:nvPr/>
        </p:nvCxnSpPr>
        <p:spPr>
          <a:xfrm>
            <a:off x="4231432" y="555392"/>
            <a:ext cx="0" cy="7499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50779-E6BD-40AA-B94A-469AA24694FC}"/>
              </a:ext>
            </a:extLst>
          </p:cNvPr>
          <p:cNvCxnSpPr>
            <a:cxnSpLocks/>
          </p:cNvCxnSpPr>
          <p:nvPr/>
        </p:nvCxnSpPr>
        <p:spPr>
          <a:xfrm>
            <a:off x="3998492" y="671767"/>
            <a:ext cx="0" cy="517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F7B505-49C6-4350-897A-B24ACD158D98}"/>
              </a:ext>
            </a:extLst>
          </p:cNvPr>
          <p:cNvCxnSpPr>
            <a:cxnSpLocks/>
          </p:cNvCxnSpPr>
          <p:nvPr/>
        </p:nvCxnSpPr>
        <p:spPr>
          <a:xfrm flipV="1">
            <a:off x="4231432" y="930383"/>
            <a:ext cx="149694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3AAAEF8-A75F-4BC0-9EDD-5AF8D522EA89}"/>
              </a:ext>
            </a:extLst>
          </p:cNvPr>
          <p:cNvCxnSpPr>
            <a:cxnSpLocks/>
          </p:cNvCxnSpPr>
          <p:nvPr/>
        </p:nvCxnSpPr>
        <p:spPr>
          <a:xfrm flipV="1">
            <a:off x="5181581" y="3271505"/>
            <a:ext cx="546796" cy="122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775FF5-8943-4A76-BD3B-C3CA9D7930E6}"/>
              </a:ext>
            </a:extLst>
          </p:cNvPr>
          <p:cNvCxnSpPr>
            <a:cxnSpLocks/>
            <a:stCxn id="2" idx="6"/>
          </p:cNvCxnSpPr>
          <p:nvPr/>
        </p:nvCxnSpPr>
        <p:spPr>
          <a:xfrm>
            <a:off x="3029952" y="3283789"/>
            <a:ext cx="15141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1C91D1-D120-4A0D-9EB2-7DA1D1137A88}"/>
              </a:ext>
            </a:extLst>
          </p:cNvPr>
          <p:cNvCxnSpPr>
            <a:cxnSpLocks/>
          </p:cNvCxnSpPr>
          <p:nvPr/>
        </p:nvCxnSpPr>
        <p:spPr>
          <a:xfrm>
            <a:off x="1810696" y="3262452"/>
            <a:ext cx="581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781334-7D90-4664-A3BA-D75363F03DDD}"/>
              </a:ext>
            </a:extLst>
          </p:cNvPr>
          <p:cNvCxnSpPr>
            <a:cxnSpLocks/>
          </p:cNvCxnSpPr>
          <p:nvPr/>
        </p:nvCxnSpPr>
        <p:spPr>
          <a:xfrm>
            <a:off x="1817439" y="930383"/>
            <a:ext cx="0" cy="23534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7E9A46-DF14-4B0D-BF45-D87DACE71F99}"/>
              </a:ext>
            </a:extLst>
          </p:cNvPr>
          <p:cNvCxnSpPr>
            <a:cxnSpLocks/>
          </p:cNvCxnSpPr>
          <p:nvPr/>
        </p:nvCxnSpPr>
        <p:spPr>
          <a:xfrm>
            <a:off x="1803953" y="924566"/>
            <a:ext cx="2194538" cy="58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0A4139-7E62-4BA4-948F-FF2A58307A09}"/>
              </a:ext>
            </a:extLst>
          </p:cNvPr>
          <p:cNvCxnSpPr>
            <a:cxnSpLocks/>
          </p:cNvCxnSpPr>
          <p:nvPr/>
        </p:nvCxnSpPr>
        <p:spPr>
          <a:xfrm>
            <a:off x="5714890" y="924566"/>
            <a:ext cx="0" cy="13464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7DA39D9-3F80-4CC5-8FC6-FDA99D3268D3}"/>
              </a:ext>
            </a:extLst>
          </p:cNvPr>
          <p:cNvCxnSpPr>
            <a:cxnSpLocks/>
          </p:cNvCxnSpPr>
          <p:nvPr/>
        </p:nvCxnSpPr>
        <p:spPr>
          <a:xfrm>
            <a:off x="5714890" y="2253848"/>
            <a:ext cx="0" cy="10299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45E17888-510E-4A84-94DA-0F3FC5680866}"/>
              </a:ext>
            </a:extLst>
          </p:cNvPr>
          <p:cNvSpPr/>
          <p:nvPr/>
        </p:nvSpPr>
        <p:spPr>
          <a:xfrm>
            <a:off x="5088218" y="530175"/>
            <a:ext cx="918328" cy="11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58DDDD-467B-4A9C-82BC-9A2A774428C3}"/>
                  </a:ext>
                </a:extLst>
              </p:cNvPr>
              <p:cNvSpPr txBox="1"/>
              <p:nvPr/>
            </p:nvSpPr>
            <p:spPr>
              <a:xfrm>
                <a:off x="5486752" y="193974"/>
                <a:ext cx="196946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58DDDD-467B-4A9C-82BC-9A2A77442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752" y="193974"/>
                <a:ext cx="196946" cy="387795"/>
              </a:xfrm>
              <a:prstGeom prst="rect">
                <a:avLst/>
              </a:prstGeom>
              <a:blipFill>
                <a:blip r:embed="rId3"/>
                <a:stretch>
                  <a:fillRect l="-15625" r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row: Right 43">
            <a:extLst>
              <a:ext uri="{FF2B5EF4-FFF2-40B4-BE49-F238E27FC236}">
                <a16:creationId xmlns:a16="http://schemas.microsoft.com/office/drawing/2014/main" id="{413F4900-4E03-4921-A54C-8ED831944BF4}"/>
              </a:ext>
            </a:extLst>
          </p:cNvPr>
          <p:cNvSpPr/>
          <p:nvPr/>
        </p:nvSpPr>
        <p:spPr>
          <a:xfrm rot="5400000">
            <a:off x="5583293" y="2051916"/>
            <a:ext cx="968574" cy="11034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D3772A05-604E-4C15-98AB-117C4182862B}"/>
              </a:ext>
            </a:extLst>
          </p:cNvPr>
          <p:cNvSpPr/>
          <p:nvPr/>
        </p:nvSpPr>
        <p:spPr>
          <a:xfrm rot="10800000">
            <a:off x="3327841" y="3695376"/>
            <a:ext cx="918328" cy="11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0E5C5182-87C8-4EEF-8CE1-8E2E70926DEA}"/>
              </a:ext>
            </a:extLst>
          </p:cNvPr>
          <p:cNvSpPr/>
          <p:nvPr/>
        </p:nvSpPr>
        <p:spPr>
          <a:xfrm rot="16200000">
            <a:off x="879535" y="2051916"/>
            <a:ext cx="968574" cy="11034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id="{BCAFA062-51DA-47DE-9ECA-8816BAC9DAD1}"/>
              </a:ext>
            </a:extLst>
          </p:cNvPr>
          <p:cNvSpPr/>
          <p:nvPr/>
        </p:nvSpPr>
        <p:spPr>
          <a:xfrm>
            <a:off x="1642400" y="508841"/>
            <a:ext cx="918328" cy="11637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0D8690-75A2-47C2-BF4E-9030F330EC1A}"/>
                  </a:ext>
                </a:extLst>
              </p:cNvPr>
              <p:cNvSpPr txBox="1"/>
              <p:nvPr/>
            </p:nvSpPr>
            <p:spPr>
              <a:xfrm>
                <a:off x="6215429" y="1913186"/>
                <a:ext cx="196946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0D8690-75A2-47C2-BF4E-9030F330EC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429" y="1913186"/>
                <a:ext cx="196946" cy="387795"/>
              </a:xfrm>
              <a:prstGeom prst="rect">
                <a:avLst/>
              </a:prstGeom>
              <a:blipFill>
                <a:blip r:embed="rId4"/>
                <a:stretch>
                  <a:fillRect l="-18750"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99B9BEF-98E5-4C4C-B36C-34C88083E167}"/>
                  </a:ext>
                </a:extLst>
              </p:cNvPr>
              <p:cNvSpPr txBox="1"/>
              <p:nvPr/>
            </p:nvSpPr>
            <p:spPr>
              <a:xfrm>
                <a:off x="3688531" y="3860114"/>
                <a:ext cx="196946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99B9BEF-98E5-4C4C-B36C-34C88083E1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531" y="3860114"/>
                <a:ext cx="196946" cy="387795"/>
              </a:xfrm>
              <a:prstGeom prst="rect">
                <a:avLst/>
              </a:prstGeom>
              <a:blipFill>
                <a:blip r:embed="rId5"/>
                <a:stretch>
                  <a:fillRect l="-15625" r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1DC3D347-E209-4475-ADF5-8AA277C11068}"/>
                  </a:ext>
                </a:extLst>
              </p:cNvPr>
              <p:cNvSpPr txBox="1"/>
              <p:nvPr/>
            </p:nvSpPr>
            <p:spPr>
              <a:xfrm>
                <a:off x="1037811" y="1937755"/>
                <a:ext cx="196946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1DC3D347-E209-4475-ADF5-8AA277C110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11" y="1937755"/>
                <a:ext cx="196946" cy="387795"/>
              </a:xfrm>
              <a:prstGeom prst="rect">
                <a:avLst/>
              </a:prstGeom>
              <a:blipFill>
                <a:blip r:embed="rId6"/>
                <a:stretch>
                  <a:fillRect l="-15152" r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04B76BA-D69D-4994-BAC9-E4EE5387B279}"/>
                  </a:ext>
                </a:extLst>
              </p:cNvPr>
              <p:cNvSpPr txBox="1"/>
              <p:nvPr/>
            </p:nvSpPr>
            <p:spPr>
              <a:xfrm>
                <a:off x="2101564" y="165270"/>
                <a:ext cx="196946" cy="387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04B76BA-D69D-4994-BAC9-E4EE5387B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564" y="165270"/>
                <a:ext cx="196946" cy="387795"/>
              </a:xfrm>
              <a:prstGeom prst="rect">
                <a:avLst/>
              </a:prstGeom>
              <a:blipFill>
                <a:blip r:embed="rId7"/>
                <a:stretch>
                  <a:fillRect l="-18750"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8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CDCACB4-B514-4001-A709-588AD66E4522}"/>
              </a:ext>
            </a:extLst>
          </p:cNvPr>
          <p:cNvGrpSpPr/>
          <p:nvPr/>
        </p:nvGrpSpPr>
        <p:grpSpPr>
          <a:xfrm>
            <a:off x="3327840" y="859033"/>
            <a:ext cx="1991219" cy="581327"/>
            <a:chOff x="3327840" y="859033"/>
            <a:chExt cx="1991219" cy="5813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A36C5DE-124E-4F44-9AAD-2C9E836957B3}"/>
                    </a:ext>
                  </a:extLst>
                </p:cNvPr>
                <p:cNvSpPr txBox="1"/>
                <p:nvPr/>
              </p:nvSpPr>
              <p:spPr>
                <a:xfrm>
                  <a:off x="4297816" y="1165359"/>
                  <a:ext cx="1021243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A36C5DE-124E-4F44-9AAD-2C9E836957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7816" y="1165359"/>
                  <a:ext cx="1021243" cy="246221"/>
                </a:xfrm>
                <a:prstGeom prst="rect">
                  <a:avLst/>
                </a:prstGeom>
                <a:blipFill>
                  <a:blip r:embed="rId9"/>
                  <a:stretch>
                    <a:fillRect l="-3571" r="-6548" b="-317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8631A988-DEA5-47B6-AF20-E7A7AA71797A}"/>
                    </a:ext>
                  </a:extLst>
                </p:cNvPr>
                <p:cNvSpPr txBox="1"/>
                <p:nvPr/>
              </p:nvSpPr>
              <p:spPr>
                <a:xfrm>
                  <a:off x="3327840" y="1194139"/>
                  <a:ext cx="642740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8631A988-DEA5-47B6-AF20-E7A7AA7179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27840" y="1194139"/>
                  <a:ext cx="642740" cy="246221"/>
                </a:xfrm>
                <a:prstGeom prst="rect">
                  <a:avLst/>
                </a:prstGeom>
                <a:blipFill>
                  <a:blip r:embed="rId10"/>
                  <a:stretch>
                    <a:fillRect l="-6667" r="-5714"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6B314A8-D511-4667-BB4E-058ED01F6E7E}"/>
                </a:ext>
              </a:extLst>
            </p:cNvPr>
            <p:cNvSpPr/>
            <p:nvPr/>
          </p:nvSpPr>
          <p:spPr>
            <a:xfrm>
              <a:off x="3755807" y="859033"/>
              <a:ext cx="131065" cy="131065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74836FD9-92B9-4B91-872D-E385989EA5C3}"/>
                </a:ext>
              </a:extLst>
            </p:cNvPr>
            <p:cNvSpPr/>
            <p:nvPr/>
          </p:nvSpPr>
          <p:spPr>
            <a:xfrm>
              <a:off x="4370663" y="867351"/>
              <a:ext cx="131065" cy="131065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740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A36C5DE-124E-4F44-9AAD-2C9E836957B3}"/>
                    </a:ext>
                  </a:extLst>
                </p:cNvPr>
                <p:cNvSpPr txBox="1"/>
                <p:nvPr/>
              </p:nvSpPr>
              <p:spPr>
                <a:xfrm>
                  <a:off x="4361916" y="1621829"/>
                  <a:ext cx="769378" cy="1758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A36C5DE-124E-4F44-9AAD-2C9E836957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1916" y="1621829"/>
                  <a:ext cx="769378" cy="175874"/>
                </a:xfrm>
                <a:prstGeom prst="rect">
                  <a:avLst/>
                </a:prstGeom>
                <a:blipFill>
                  <a:blip r:embed="rId8"/>
                  <a:stretch>
                    <a:fillRect l="-3571" r="-6548" b="-317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9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ECA906-2D58-4E99-873D-B4CA8AC935F1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501728" y="5171440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DDC036D-FEDA-4B29-A94B-C00EAC8D2EA6}"/>
              </a:ext>
            </a:extLst>
          </p:cNvPr>
          <p:cNvGrpSpPr/>
          <p:nvPr/>
        </p:nvGrpSpPr>
        <p:grpSpPr>
          <a:xfrm>
            <a:off x="-238679" y="4110120"/>
            <a:ext cx="5880579" cy="2605004"/>
            <a:chOff x="-238679" y="4110120"/>
            <a:chExt cx="5880579" cy="2605004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EF52B27-40CA-4AC1-B23E-C33CC16EEC61}"/>
                </a:ext>
              </a:extLst>
            </p:cNvPr>
            <p:cNvCxnSpPr/>
            <p:nvPr/>
          </p:nvCxnSpPr>
          <p:spPr>
            <a:xfrm flipV="1">
              <a:off x="5361540" y="4377638"/>
              <a:ext cx="0" cy="2337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F447F18-2C38-43D8-9B60-DDD26ECEBD30}"/>
                </a:ext>
              </a:extLst>
            </p:cNvPr>
            <p:cNvCxnSpPr>
              <a:stCxn id="15" idx="3"/>
            </p:cNvCxnSpPr>
            <p:nvPr/>
          </p:nvCxnSpPr>
          <p:spPr>
            <a:xfrm flipH="1">
              <a:off x="-238679" y="6224607"/>
              <a:ext cx="4645563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0CB9F2A-51B3-458D-B07A-541F65F378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97721" y="4376613"/>
              <a:ext cx="7758" cy="18469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42A476FB-7F86-4442-B1C6-3FB123C742BD}"/>
                </a:ext>
              </a:extLst>
            </p:cNvPr>
            <p:cNvCxnSpPr/>
            <p:nvPr/>
          </p:nvCxnSpPr>
          <p:spPr>
            <a:xfrm>
              <a:off x="3756090" y="4377638"/>
              <a:ext cx="0" cy="18469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6A893F8D-6091-45C8-B13F-3C9DF0064432}"/>
                </a:ext>
              </a:extLst>
            </p:cNvPr>
            <p:cNvCxnSpPr/>
            <p:nvPr/>
          </p:nvCxnSpPr>
          <p:spPr>
            <a:xfrm>
              <a:off x="3068503" y="4377638"/>
              <a:ext cx="0" cy="18469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F8686D8-278F-490E-A39A-830529EF032B}"/>
                </a:ext>
              </a:extLst>
            </p:cNvPr>
            <p:cNvCxnSpPr/>
            <p:nvPr/>
          </p:nvCxnSpPr>
          <p:spPr>
            <a:xfrm>
              <a:off x="1839021" y="4376613"/>
              <a:ext cx="0" cy="18469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BDEDCA0-2629-4A7B-935A-0613E04E5E21}"/>
                </a:ext>
              </a:extLst>
            </p:cNvPr>
            <p:cNvCxnSpPr/>
            <p:nvPr/>
          </p:nvCxnSpPr>
          <p:spPr>
            <a:xfrm>
              <a:off x="1191638" y="4361373"/>
              <a:ext cx="0" cy="18469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010A483-C3BF-47D9-BA82-1E395D7D232E}"/>
                </a:ext>
              </a:extLst>
            </p:cNvPr>
            <p:cNvCxnSpPr/>
            <p:nvPr/>
          </p:nvCxnSpPr>
          <p:spPr>
            <a:xfrm>
              <a:off x="524069" y="4376613"/>
              <a:ext cx="0" cy="184697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67276FCB-3122-43A8-86FD-37D1BFDC02C2}"/>
                    </a:ext>
                  </a:extLst>
                </p:cNvPr>
                <p:cNvSpPr txBox="1"/>
                <p:nvPr/>
              </p:nvSpPr>
              <p:spPr>
                <a:xfrm>
                  <a:off x="5181581" y="4110120"/>
                  <a:ext cx="460319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]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67276FCB-3122-43A8-86FD-37D1BFDC02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581" y="4110120"/>
                  <a:ext cx="460319" cy="246221"/>
                </a:xfrm>
                <a:prstGeom prst="rect">
                  <a:avLst/>
                </a:prstGeom>
                <a:blipFill>
                  <a:blip r:embed="rId10"/>
                  <a:stretch>
                    <a:fillRect l="-10526" r="-14474" b="-317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A0AB11B2-B735-4F58-BB0A-104359EEADF1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A0AB11B2-B735-4F58-BB0A-104359EEA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1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82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8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4406884" y="4377638"/>
            <a:ext cx="0" cy="18469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06884" y="4637646"/>
            <a:ext cx="95325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9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0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1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3985857" y="777723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2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514535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ECA906-2D58-4E99-873D-B4CA8AC935F1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501728" y="5171440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-238677" y="6224608"/>
            <a:ext cx="559881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6883" y="4629516"/>
            <a:ext cx="953252" cy="1595092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4741621" y="5207575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2A1813D-E2D3-430E-A5D4-AA71A719A1D0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2A1813D-E2D3-430E-A5D4-AA71A719A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3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126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9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ECA906-2D58-4E99-873D-B4CA8AC935F1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501728" y="5171440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-238677" y="6204715"/>
            <a:ext cx="5740542" cy="1989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9697" y="4616350"/>
            <a:ext cx="950438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4406884" y="4377638"/>
            <a:ext cx="0" cy="18469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61811" y="4637646"/>
            <a:ext cx="89832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10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1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2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5547382" y="1184787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3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406592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2C7E35-69E7-4A06-87F1-211657B09192}"/>
              </a:ext>
            </a:extLst>
          </p:cNvPr>
          <p:cNvCxnSpPr>
            <a:cxnSpLocks/>
          </p:cNvCxnSpPr>
          <p:nvPr/>
        </p:nvCxnSpPr>
        <p:spPr>
          <a:xfrm flipH="1">
            <a:off x="3742131" y="4626073"/>
            <a:ext cx="664753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3962848" y="4487894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77EC6807-704D-4CEE-820D-B15F882F507E}"/>
              </a:ext>
            </a:extLst>
          </p:cNvPr>
          <p:cNvSpPr/>
          <p:nvPr/>
        </p:nvSpPr>
        <p:spPr>
          <a:xfrm>
            <a:off x="5243959" y="3220227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/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blipFill>
                <a:blip r:embed="rId14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FF8731E-190E-4161-9FEA-7D3D78E745DD}"/>
              </a:ext>
            </a:extLst>
          </p:cNvPr>
          <p:cNvSpPr/>
          <p:nvPr/>
        </p:nvSpPr>
        <p:spPr>
          <a:xfrm>
            <a:off x="6929059" y="5094456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לאורך תיל אידאלי אנרגיה חשמלית של מטען לא משתנה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C8F3E77-8FD0-4B47-889A-266F7E900DB6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2C8F3E77-8FD0-4B47-889A-266F7E900D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5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15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9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ECA906-2D58-4E99-873D-B4CA8AC935F1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501728" y="5171440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-238677" y="6204715"/>
            <a:ext cx="5740542" cy="198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9695" y="4616350"/>
            <a:ext cx="950440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</p:cNvCxnSpPr>
          <p:nvPr/>
        </p:nvCxnSpPr>
        <p:spPr>
          <a:xfrm flipH="1">
            <a:off x="4393867" y="4401738"/>
            <a:ext cx="7741" cy="179671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61811" y="4637646"/>
            <a:ext cx="89832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10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1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2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4709177" y="3119991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3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406592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2C7E35-69E7-4A06-87F1-211657B09192}"/>
              </a:ext>
            </a:extLst>
          </p:cNvPr>
          <p:cNvCxnSpPr>
            <a:cxnSpLocks/>
          </p:cNvCxnSpPr>
          <p:nvPr/>
        </p:nvCxnSpPr>
        <p:spPr>
          <a:xfrm flipH="1">
            <a:off x="3742131" y="4626073"/>
            <a:ext cx="664753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77EC6807-704D-4CEE-820D-B15F882F507E}"/>
              </a:ext>
            </a:extLst>
          </p:cNvPr>
          <p:cNvSpPr/>
          <p:nvPr/>
        </p:nvSpPr>
        <p:spPr>
          <a:xfrm>
            <a:off x="5243959" y="3220227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/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blipFill>
                <a:blip r:embed="rId14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FF8731E-190E-4161-9FEA-7D3D78E745DD}"/>
              </a:ext>
            </a:extLst>
          </p:cNvPr>
          <p:cNvSpPr/>
          <p:nvPr/>
        </p:nvSpPr>
        <p:spPr>
          <a:xfrm>
            <a:off x="6929059" y="5094456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לאורך תיל אידאלי אנרגיה של מטען לא משתנה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EA51B71-6FE4-49AC-90EE-69CAC6A47A82}"/>
              </a:ext>
            </a:extLst>
          </p:cNvPr>
          <p:cNvCxnSpPr>
            <a:cxnSpLocks/>
          </p:cNvCxnSpPr>
          <p:nvPr/>
        </p:nvCxnSpPr>
        <p:spPr>
          <a:xfrm flipH="1">
            <a:off x="3082373" y="4630815"/>
            <a:ext cx="673434" cy="729625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3262232" y="4803170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0850ACB8-FE73-4EEB-93C9-802943058702}"/>
              </a:ext>
            </a:extLst>
          </p:cNvPr>
          <p:cNvSpPr/>
          <p:nvPr/>
        </p:nvSpPr>
        <p:spPr>
          <a:xfrm>
            <a:off x="6929059" y="5782320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רכיב אנרגיה פוטנציאלית של מטען קטנה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EBBE9A9-55A0-4B8E-A19E-9CCDE81823E6}"/>
              </a:ext>
            </a:extLst>
          </p:cNvPr>
          <p:cNvCxnSpPr>
            <a:cxnSpLocks/>
          </p:cNvCxnSpPr>
          <p:nvPr/>
        </p:nvCxnSpPr>
        <p:spPr>
          <a:xfrm flipH="1">
            <a:off x="3040869" y="5347835"/>
            <a:ext cx="2296054" cy="226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BBA73337-6200-4EB9-B15D-BBE616895A50}"/>
                  </a:ext>
                </a:extLst>
              </p:cNvPr>
              <p:cNvSpPr txBox="1"/>
              <p:nvPr/>
            </p:nvSpPr>
            <p:spPr>
              <a:xfrm>
                <a:off x="5406602" y="5202171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BBA73337-6200-4EB9-B15D-BBE616895A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602" y="5202171"/>
                <a:ext cx="160300" cy="246221"/>
              </a:xfrm>
              <a:prstGeom prst="rect">
                <a:avLst/>
              </a:prstGeom>
              <a:blipFill>
                <a:blip r:embed="rId15"/>
                <a:stretch>
                  <a:fillRect l="-30769" r="-26923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411595-DF28-4681-8DBB-E3CC5E3955D6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1411595-DF28-4681-8DBB-E3CC5E3955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6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89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8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ECA906-2D58-4E99-873D-B4CA8AC935F1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501728" y="5171440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-238677" y="6204715"/>
            <a:ext cx="5740542" cy="1989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9695" y="4616350"/>
            <a:ext cx="950440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4406884" y="4377638"/>
            <a:ext cx="0" cy="18469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61811" y="4637646"/>
            <a:ext cx="89832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9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0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1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3585221" y="3119314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2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406592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2C7E35-69E7-4A06-87F1-211657B09192}"/>
              </a:ext>
            </a:extLst>
          </p:cNvPr>
          <p:cNvCxnSpPr>
            <a:cxnSpLocks/>
          </p:cNvCxnSpPr>
          <p:nvPr/>
        </p:nvCxnSpPr>
        <p:spPr>
          <a:xfrm flipH="1">
            <a:off x="3742131" y="4626073"/>
            <a:ext cx="664753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77EC6807-704D-4CEE-820D-B15F882F507E}"/>
              </a:ext>
            </a:extLst>
          </p:cNvPr>
          <p:cNvSpPr/>
          <p:nvPr/>
        </p:nvSpPr>
        <p:spPr>
          <a:xfrm>
            <a:off x="5243959" y="3220227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/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blipFill>
                <a:blip r:embed="rId13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FF8731E-190E-4161-9FEA-7D3D78E745DD}"/>
              </a:ext>
            </a:extLst>
          </p:cNvPr>
          <p:cNvSpPr/>
          <p:nvPr/>
        </p:nvSpPr>
        <p:spPr>
          <a:xfrm>
            <a:off x="6929059" y="5094456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לאורך תיל אידאלי אנרגיה של מטען לא משתנה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EA51B71-6FE4-49AC-90EE-69CAC6A47A82}"/>
              </a:ext>
            </a:extLst>
          </p:cNvPr>
          <p:cNvCxnSpPr>
            <a:cxnSpLocks/>
          </p:cNvCxnSpPr>
          <p:nvPr/>
        </p:nvCxnSpPr>
        <p:spPr>
          <a:xfrm flipH="1">
            <a:off x="3082373" y="4630815"/>
            <a:ext cx="673434" cy="729625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0850ACB8-FE73-4EEB-93C9-802943058702}"/>
              </a:ext>
            </a:extLst>
          </p:cNvPr>
          <p:cNvSpPr/>
          <p:nvPr/>
        </p:nvSpPr>
        <p:spPr>
          <a:xfrm>
            <a:off x="6929059" y="5782320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רכיב אנרגיה פוטנציאלית של מטען קטנה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D6DB031-E4F9-4082-939E-AF4E5740C4B1}"/>
              </a:ext>
            </a:extLst>
          </p:cNvPr>
          <p:cNvCxnSpPr>
            <a:cxnSpLocks/>
          </p:cNvCxnSpPr>
          <p:nvPr/>
        </p:nvCxnSpPr>
        <p:spPr>
          <a:xfrm flipH="1">
            <a:off x="1824786" y="5357243"/>
            <a:ext cx="1260071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2347362" y="5211255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097959A-72C0-4272-A497-E4F7A8F45E23}"/>
              </a:ext>
            </a:extLst>
          </p:cNvPr>
          <p:cNvCxnSpPr>
            <a:cxnSpLocks/>
          </p:cNvCxnSpPr>
          <p:nvPr/>
        </p:nvCxnSpPr>
        <p:spPr>
          <a:xfrm flipH="1">
            <a:off x="3064081" y="5329410"/>
            <a:ext cx="2296054" cy="226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13DF91D-B006-4C17-AC99-1491BF00EB44}"/>
                  </a:ext>
                </a:extLst>
              </p:cNvPr>
              <p:cNvSpPr txBox="1"/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13DF91D-B006-4C17-AC99-1491BF00EB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blipFill>
                <a:blip r:embed="rId14"/>
                <a:stretch>
                  <a:fillRect l="-30769" r="-26923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C285DB51-A4FF-4A61-9C86-64CB381A5619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C285DB51-A4FF-4A61-9C86-64CB381A5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5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Oval 103">
            <a:extLst>
              <a:ext uri="{FF2B5EF4-FFF2-40B4-BE49-F238E27FC236}">
                <a16:creationId xmlns:a16="http://schemas.microsoft.com/office/drawing/2014/main" id="{EA0AABBC-6321-4DC8-BB8D-835C059088A4}"/>
              </a:ext>
            </a:extLst>
          </p:cNvPr>
          <p:cNvSpPr/>
          <p:nvPr/>
        </p:nvSpPr>
        <p:spPr>
          <a:xfrm>
            <a:off x="4251061" y="3236489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017C94D7-3DB1-4FA9-88FB-EFBE92FE06DC}"/>
                  </a:ext>
                </a:extLst>
              </p:cNvPr>
              <p:cNvSpPr txBox="1"/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017C94D7-3DB1-4FA9-88FB-EFBE92FE0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blipFill>
                <a:blip r:embed="rId16"/>
                <a:stretch>
                  <a:fillRect l="-5333" r="-7333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73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8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ECA906-2D58-4E99-873D-B4CA8AC935F1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501728" y="5171440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-238677" y="6204715"/>
            <a:ext cx="5740542" cy="198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9695" y="4616350"/>
            <a:ext cx="950440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4406884" y="4370093"/>
            <a:ext cx="46" cy="185451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61811" y="4637646"/>
            <a:ext cx="89832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9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0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1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2575609" y="3121501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2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406592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2C7E35-69E7-4A06-87F1-211657B09192}"/>
              </a:ext>
            </a:extLst>
          </p:cNvPr>
          <p:cNvCxnSpPr>
            <a:cxnSpLocks/>
          </p:cNvCxnSpPr>
          <p:nvPr/>
        </p:nvCxnSpPr>
        <p:spPr>
          <a:xfrm flipH="1">
            <a:off x="3742131" y="4626073"/>
            <a:ext cx="664753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77EC6807-704D-4CEE-820D-B15F882F507E}"/>
              </a:ext>
            </a:extLst>
          </p:cNvPr>
          <p:cNvSpPr/>
          <p:nvPr/>
        </p:nvSpPr>
        <p:spPr>
          <a:xfrm>
            <a:off x="5243959" y="3220227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/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blipFill>
                <a:blip r:embed="rId13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FF8731E-190E-4161-9FEA-7D3D78E745DD}"/>
              </a:ext>
            </a:extLst>
          </p:cNvPr>
          <p:cNvSpPr/>
          <p:nvPr/>
        </p:nvSpPr>
        <p:spPr>
          <a:xfrm>
            <a:off x="6929059" y="5094456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לאורך תיל אידאלי אנרגיה של מטען לא משתנה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EA51B71-6FE4-49AC-90EE-69CAC6A47A82}"/>
              </a:ext>
            </a:extLst>
          </p:cNvPr>
          <p:cNvCxnSpPr>
            <a:cxnSpLocks/>
          </p:cNvCxnSpPr>
          <p:nvPr/>
        </p:nvCxnSpPr>
        <p:spPr>
          <a:xfrm flipH="1">
            <a:off x="3082373" y="4630815"/>
            <a:ext cx="673434" cy="729625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0850ACB8-FE73-4EEB-93C9-802943058702}"/>
              </a:ext>
            </a:extLst>
          </p:cNvPr>
          <p:cNvSpPr/>
          <p:nvPr/>
        </p:nvSpPr>
        <p:spPr>
          <a:xfrm>
            <a:off x="6929059" y="5782320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רכיב אנרגיה פוטנציאלית של מטען קטנה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D6DB031-E4F9-4082-939E-AF4E5740C4B1}"/>
              </a:ext>
            </a:extLst>
          </p:cNvPr>
          <p:cNvCxnSpPr>
            <a:cxnSpLocks/>
          </p:cNvCxnSpPr>
          <p:nvPr/>
        </p:nvCxnSpPr>
        <p:spPr>
          <a:xfrm flipH="1">
            <a:off x="1824786" y="5357243"/>
            <a:ext cx="1260071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96DE728-0669-4657-B40B-0F16C671E899}"/>
              </a:ext>
            </a:extLst>
          </p:cNvPr>
          <p:cNvCxnSpPr>
            <a:cxnSpLocks/>
            <a:endCxn id="71" idx="2"/>
          </p:cNvCxnSpPr>
          <p:nvPr/>
        </p:nvCxnSpPr>
        <p:spPr>
          <a:xfrm flipH="1">
            <a:off x="1201501" y="5357243"/>
            <a:ext cx="630036" cy="866341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1382953" y="5576087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C0BF0B2-11FE-42F8-BE65-069610EC3CDB}"/>
              </a:ext>
            </a:extLst>
          </p:cNvPr>
          <p:cNvCxnSpPr>
            <a:cxnSpLocks/>
          </p:cNvCxnSpPr>
          <p:nvPr/>
        </p:nvCxnSpPr>
        <p:spPr>
          <a:xfrm flipH="1">
            <a:off x="3064081" y="5329410"/>
            <a:ext cx="2296054" cy="226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F5C067C2-ECD5-4605-9440-35728BF1D8F4}"/>
                  </a:ext>
                </a:extLst>
              </p:cNvPr>
              <p:cNvSpPr txBox="1"/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F5C067C2-ECD5-4605-9440-35728BF1D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blipFill>
                <a:blip r:embed="rId14"/>
                <a:stretch>
                  <a:fillRect l="-30769" r="-26923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DCC15975-375B-4E70-930B-710CDE11EDFA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DCC15975-375B-4E70-930B-710CDE11E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5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Oval 102">
            <a:extLst>
              <a:ext uri="{FF2B5EF4-FFF2-40B4-BE49-F238E27FC236}">
                <a16:creationId xmlns:a16="http://schemas.microsoft.com/office/drawing/2014/main" id="{553DF284-F330-4A3A-9417-4AF7BBD641B6}"/>
              </a:ext>
            </a:extLst>
          </p:cNvPr>
          <p:cNvSpPr/>
          <p:nvPr/>
        </p:nvSpPr>
        <p:spPr>
          <a:xfrm>
            <a:off x="4251061" y="3236489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BB393BCE-77A9-4838-97FF-B282D363F96C}"/>
                  </a:ext>
                </a:extLst>
              </p:cNvPr>
              <p:cNvSpPr txBox="1"/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BB393BCE-77A9-4838-97FF-B282D363F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blipFill>
                <a:blip r:embed="rId16"/>
                <a:stretch>
                  <a:fillRect l="-5333" r="-7333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64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857CBE52-8983-4ED3-BCC5-A05E3261711C}"/>
              </a:ext>
            </a:extLst>
          </p:cNvPr>
          <p:cNvGrpSpPr/>
          <p:nvPr/>
        </p:nvGrpSpPr>
        <p:grpSpPr>
          <a:xfrm>
            <a:off x="1037811" y="165270"/>
            <a:ext cx="5374564" cy="4082639"/>
            <a:chOff x="1905912" y="907473"/>
            <a:chExt cx="4049059" cy="291619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4CCFC-CCEF-4DFF-A0DF-DB051A3C2F0E}"/>
                </a:ext>
              </a:extLst>
            </p:cNvPr>
            <p:cNvGrpSpPr/>
            <p:nvPr/>
          </p:nvGrpSpPr>
          <p:grpSpPr>
            <a:xfrm>
              <a:off x="2926449" y="2894861"/>
              <a:ext cx="480291" cy="480291"/>
              <a:chOff x="3592945" y="3583709"/>
              <a:chExt cx="480291" cy="480291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0ECC33A-5B96-4BA8-B243-50ADC2F65577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2FD38340-3D76-4829-8D7F-F0BAD8F63DDD}"/>
                  </a:ext>
                </a:extLst>
              </p:cNvPr>
              <p:cNvCxnSpPr>
                <a:stCxn id="2" idx="7"/>
                <a:endCxn id="2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DDE7E931-6E60-4F77-BCF1-5CB8F732359F}"/>
                  </a:ext>
                </a:extLst>
              </p:cNvPr>
              <p:cNvCxnSpPr>
                <a:cxnSpLocks/>
                <a:stCxn id="2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AEA732-B676-4BAB-8CE4-64EF3C261454}"/>
                </a:ext>
              </a:extLst>
            </p:cNvPr>
            <p:cNvGrpSpPr/>
            <p:nvPr/>
          </p:nvGrpSpPr>
          <p:grpSpPr>
            <a:xfrm>
              <a:off x="4547431" y="2894861"/>
              <a:ext cx="480291" cy="480291"/>
              <a:chOff x="3592945" y="3583709"/>
              <a:chExt cx="480291" cy="480291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CB4A879-407A-48AF-A892-EDCD352DED5E}"/>
                  </a:ext>
                </a:extLst>
              </p:cNvPr>
              <p:cNvSpPr/>
              <p:nvPr/>
            </p:nvSpPr>
            <p:spPr>
              <a:xfrm>
                <a:off x="3592945" y="3583709"/>
                <a:ext cx="480291" cy="480291"/>
              </a:xfrm>
              <a:prstGeom prst="ellipse">
                <a:avLst/>
              </a:prstGeom>
              <a:noFill/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BC0C26B-F289-41B5-8057-59D948CE9144}"/>
                  </a:ext>
                </a:extLst>
              </p:cNvPr>
              <p:cNvCxnSpPr>
                <a:stCxn id="9" idx="7"/>
                <a:endCxn id="9" idx="3"/>
              </p:cNvCxnSpPr>
              <p:nvPr/>
            </p:nvCxnSpPr>
            <p:spPr>
              <a:xfrm flipH="1">
                <a:off x="3663282" y="3654046"/>
                <a:ext cx="339617" cy="33961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4C384B2-0644-4A70-9CA7-724E57DA06C5}"/>
                  </a:ext>
                </a:extLst>
              </p:cNvPr>
              <p:cNvCxnSpPr>
                <a:cxnSpLocks/>
                <a:stCxn id="9" idx="1"/>
              </p:cNvCxnSpPr>
              <p:nvPr/>
            </p:nvCxnSpPr>
            <p:spPr>
              <a:xfrm>
                <a:off x="3663282" y="3654046"/>
                <a:ext cx="339618" cy="33961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1B724A2-7D7C-4455-90B7-9E80D8E4DC52}"/>
                </a:ext>
              </a:extLst>
            </p:cNvPr>
            <p:cNvCxnSpPr>
              <a:cxnSpLocks/>
            </p:cNvCxnSpPr>
            <p:nvPr/>
          </p:nvCxnSpPr>
          <p:spPr>
            <a:xfrm>
              <a:off x="4311904" y="1186134"/>
              <a:ext cx="0" cy="5357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C50779-E6BD-40AA-B94A-469AA24694FC}"/>
                </a:ext>
              </a:extLst>
            </p:cNvPr>
            <p:cNvCxnSpPr>
              <a:cxnSpLocks/>
            </p:cNvCxnSpPr>
            <p:nvPr/>
          </p:nvCxnSpPr>
          <p:spPr>
            <a:xfrm>
              <a:off x="4136413" y="1269260"/>
              <a:ext cx="0" cy="3694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F7B505-49C6-4350-897A-B24ACD158D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11904" y="1453987"/>
              <a:ext cx="1127760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3AAAEF8-A75F-4BC0-9EDD-5AF8D522EA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7722" y="3126232"/>
              <a:ext cx="411942" cy="877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7775FF5-8943-4A76-BD3B-C3CA9D7930E6}"/>
                </a:ext>
              </a:extLst>
            </p:cNvPr>
            <p:cNvCxnSpPr>
              <a:cxnSpLocks/>
              <a:stCxn id="2" idx="6"/>
            </p:cNvCxnSpPr>
            <p:nvPr/>
          </p:nvCxnSpPr>
          <p:spPr>
            <a:xfrm>
              <a:off x="3406740" y="3135007"/>
              <a:ext cx="11406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C91D1-D120-4A0D-9EB2-7DA1D1137A88}"/>
                </a:ext>
              </a:extLst>
            </p:cNvPr>
            <p:cNvCxnSpPr>
              <a:cxnSpLocks/>
            </p:cNvCxnSpPr>
            <p:nvPr/>
          </p:nvCxnSpPr>
          <p:spPr>
            <a:xfrm>
              <a:off x="2488184" y="3119766"/>
              <a:ext cx="43826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C781334-7D90-4664-A3BA-D75363F03DDD}"/>
                </a:ext>
              </a:extLst>
            </p:cNvPr>
            <p:cNvCxnSpPr>
              <a:cxnSpLocks/>
            </p:cNvCxnSpPr>
            <p:nvPr/>
          </p:nvCxnSpPr>
          <p:spPr>
            <a:xfrm>
              <a:off x="2493264" y="1453987"/>
              <a:ext cx="0" cy="16810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A7E9A46-DF14-4B0D-BF45-D87DACE71F9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04" y="1449832"/>
              <a:ext cx="1653309" cy="41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80A4139-7E62-4BA4-948F-FF2A58307A09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1449832"/>
              <a:ext cx="0" cy="9617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7DA39D9-3F80-4CC5-8FC6-FDA99D3268D3}"/>
                </a:ext>
              </a:extLst>
            </p:cNvPr>
            <p:cNvCxnSpPr>
              <a:cxnSpLocks/>
            </p:cNvCxnSpPr>
            <p:nvPr/>
          </p:nvCxnSpPr>
          <p:spPr>
            <a:xfrm>
              <a:off x="5429504" y="2399328"/>
              <a:ext cx="0" cy="7356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row: Right 41">
              <a:extLst>
                <a:ext uri="{FF2B5EF4-FFF2-40B4-BE49-F238E27FC236}">
                  <a16:creationId xmlns:a16="http://schemas.microsoft.com/office/drawing/2014/main" id="{45E17888-510E-4A84-94DA-0F3FC5680866}"/>
                </a:ext>
              </a:extLst>
            </p:cNvPr>
            <p:cNvSpPr/>
            <p:nvPr/>
          </p:nvSpPr>
          <p:spPr>
            <a:xfrm>
              <a:off x="4957385" y="1168122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/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E58DDDD-467B-4A9C-82BC-9A2A774428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630" y="927976"/>
                  <a:ext cx="14837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Arrow: Right 43">
              <a:extLst>
                <a:ext uri="{FF2B5EF4-FFF2-40B4-BE49-F238E27FC236}">
                  <a16:creationId xmlns:a16="http://schemas.microsoft.com/office/drawing/2014/main" id="{413F4900-4E03-4921-A54C-8ED831944BF4}"/>
                </a:ext>
              </a:extLst>
            </p:cNvPr>
            <p:cNvSpPr/>
            <p:nvPr/>
          </p:nvSpPr>
          <p:spPr>
            <a:xfrm rot="5400000">
              <a:off x="5349289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rrow: Right 44">
              <a:extLst>
                <a:ext uri="{FF2B5EF4-FFF2-40B4-BE49-F238E27FC236}">
                  <a16:creationId xmlns:a16="http://schemas.microsoft.com/office/drawing/2014/main" id="{D3772A05-604E-4C15-98AB-117C4182862B}"/>
                </a:ext>
              </a:extLst>
            </p:cNvPr>
            <p:cNvSpPr/>
            <p:nvPr/>
          </p:nvSpPr>
          <p:spPr>
            <a:xfrm rot="10800000">
              <a:off x="3631162" y="3429000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Arrow: Right 45">
              <a:extLst>
                <a:ext uri="{FF2B5EF4-FFF2-40B4-BE49-F238E27FC236}">
                  <a16:creationId xmlns:a16="http://schemas.microsoft.com/office/drawing/2014/main" id="{0E5C5182-87C8-4EEF-8CE1-8E2E70926DEA}"/>
                </a:ext>
              </a:extLst>
            </p:cNvPr>
            <p:cNvSpPr/>
            <p:nvPr/>
          </p:nvSpPr>
          <p:spPr>
            <a:xfrm rot="16200000">
              <a:off x="1805598" y="225293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CAFA062-51DA-47DE-9ECA-8816BAC9DAD1}"/>
                </a:ext>
              </a:extLst>
            </p:cNvPr>
            <p:cNvSpPr/>
            <p:nvPr/>
          </p:nvSpPr>
          <p:spPr>
            <a:xfrm>
              <a:off x="2361394" y="1152883"/>
              <a:ext cx="691845" cy="8312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/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FA0D8690-75A2-47C2-BF4E-9030F330EC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6597" y="2155996"/>
                  <a:ext cx="14837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/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099B9BEF-98E5-4C4C-B36C-34C88083E16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2897" y="3546671"/>
                  <a:ext cx="14837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5625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/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DC3D347-E209-4475-ADF5-8AA277C11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912" y="2173545"/>
                  <a:ext cx="14837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5152" r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/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4B76BA-D69D-4994-BAC9-E4EE5387B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7316" y="907473"/>
                  <a:ext cx="14837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8750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/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d>
                        <m:dPr>
                          <m:begChr m:val="["/>
                          <m:endChr m:val="]"/>
                          <m:ctrlPr>
                            <a:rPr lang="he-IL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EF1D1E6-2D2F-4D48-A224-18F50BFEC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775" y="242758"/>
                <a:ext cx="919931" cy="246221"/>
              </a:xfrm>
              <a:prstGeom prst="rect">
                <a:avLst/>
              </a:prstGeom>
              <a:blipFill>
                <a:blip r:embed="rId8"/>
                <a:stretch>
                  <a:fillRect l="-3311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C6185D8F-F25B-44DD-B855-0D2737486509}"/>
              </a:ext>
            </a:extLst>
          </p:cNvPr>
          <p:cNvSpPr/>
          <p:nvPr/>
        </p:nvSpPr>
        <p:spPr>
          <a:xfrm>
            <a:off x="7018020" y="82578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כמעט מיד עם סגירת המעגל 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זרם מתייצב על ערך קבוע.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A28C42B-79BD-4284-A3E2-DDDD821A6048}"/>
              </a:ext>
            </a:extLst>
          </p:cNvPr>
          <p:cNvSpPr/>
          <p:nvPr/>
        </p:nvSpPr>
        <p:spPr>
          <a:xfrm>
            <a:off x="7018020" y="1622799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שחוטים המחברים בין הרכיבים חסרי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חוטים אידאליים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).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9080C96-2ECD-438D-8FD9-1E2E7D92DAF0}"/>
              </a:ext>
            </a:extLst>
          </p:cNvPr>
          <p:cNvSpPr/>
          <p:nvPr/>
        </p:nvSpPr>
        <p:spPr>
          <a:xfrm>
            <a:off x="7018020" y="2388015"/>
            <a:ext cx="4738872" cy="380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נניח שמקור מתח גם כן חסר התנגדות (</a:t>
            </a:r>
            <a:r>
              <a:rPr lang="he-IL" sz="1200" b="1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מקור אידאלי</a:t>
            </a:r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700BA58-1A30-4111-A0CE-2DE6E8C5F75D}"/>
              </a:ext>
            </a:extLst>
          </p:cNvPr>
          <p:cNvGrpSpPr/>
          <p:nvPr/>
        </p:nvGrpSpPr>
        <p:grpSpPr>
          <a:xfrm>
            <a:off x="7018020" y="2880360"/>
            <a:ext cx="4738872" cy="1063606"/>
            <a:chOff x="7018020" y="2880360"/>
            <a:chExt cx="4738872" cy="1063606"/>
          </a:xfrm>
        </p:grpSpPr>
        <p:sp>
          <p:nvSpPr>
            <p:cNvPr id="60" name="Arrow: Down 59">
              <a:extLst>
                <a:ext uri="{FF2B5EF4-FFF2-40B4-BE49-F238E27FC236}">
                  <a16:creationId xmlns:a16="http://schemas.microsoft.com/office/drawing/2014/main" id="{1C712A49-4AA5-4F60-A838-4FF68C6E2E67}"/>
                </a:ext>
              </a:extLst>
            </p:cNvPr>
            <p:cNvSpPr/>
            <p:nvPr/>
          </p:nvSpPr>
          <p:spPr>
            <a:xfrm>
              <a:off x="9387456" y="2880360"/>
              <a:ext cx="107057" cy="548640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B42F3EFA-81C0-4379-AD84-5004ABA28B90}"/>
                </a:ext>
              </a:extLst>
            </p:cNvPr>
            <p:cNvSpPr/>
            <p:nvPr/>
          </p:nvSpPr>
          <p:spPr>
            <a:xfrm>
              <a:off x="7018020" y="3563163"/>
              <a:ext cx="4738872" cy="38080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sz="1200" dirty="0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מתח הדקים שווה </a:t>
              </a:r>
              <a:r>
                <a:rPr lang="he-IL" sz="1200" dirty="0" err="1">
                  <a:solidFill>
                    <a:schemeClr val="tx1"/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</a:rPr>
                <a:t>לכא"מ</a:t>
              </a:r>
              <a:endPara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endParaRPr>
            </a:p>
          </p:txBody>
        </p:sp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56B314A8-D511-4667-BB4E-058ED01F6E7E}"/>
              </a:ext>
            </a:extLst>
          </p:cNvPr>
          <p:cNvSpPr/>
          <p:nvPr/>
        </p:nvSpPr>
        <p:spPr>
          <a:xfrm>
            <a:off x="3755807" y="859033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4836FD9-92B9-4B91-872D-E385989EA5C3}"/>
              </a:ext>
            </a:extLst>
          </p:cNvPr>
          <p:cNvSpPr/>
          <p:nvPr/>
        </p:nvSpPr>
        <p:spPr>
          <a:xfrm>
            <a:off x="4370663" y="86735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F52B27-40CA-4AC1-B23E-C33CC16EEC61}"/>
              </a:ext>
            </a:extLst>
          </p:cNvPr>
          <p:cNvCxnSpPr/>
          <p:nvPr/>
        </p:nvCxnSpPr>
        <p:spPr>
          <a:xfrm flipV="1">
            <a:off x="5361540" y="4377638"/>
            <a:ext cx="0" cy="2337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0A19BE-C544-4E48-8340-82C91190BA19}"/>
              </a:ext>
            </a:extLst>
          </p:cNvPr>
          <p:cNvGrpSpPr/>
          <p:nvPr/>
        </p:nvGrpSpPr>
        <p:grpSpPr>
          <a:xfrm flipH="1">
            <a:off x="4406884" y="6004074"/>
            <a:ext cx="953251" cy="441067"/>
            <a:chOff x="4406884" y="6004074"/>
            <a:chExt cx="953251" cy="44106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BF1CD8-D914-4057-8C97-9DDC1A489741}"/>
                </a:ext>
              </a:extLst>
            </p:cNvPr>
            <p:cNvSpPr/>
            <p:nvPr/>
          </p:nvSpPr>
          <p:spPr>
            <a:xfrm>
              <a:off x="4406884" y="6004074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9FE0E51-D80E-4A28-A67E-06E90F547C1A}"/>
                </a:ext>
              </a:extLst>
            </p:cNvPr>
            <p:cNvSpPr/>
            <p:nvPr/>
          </p:nvSpPr>
          <p:spPr>
            <a:xfrm>
              <a:off x="5238573" y="6155302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447F18-2C38-43D8-9B60-DDD26ECEBD30}"/>
              </a:ext>
            </a:extLst>
          </p:cNvPr>
          <p:cNvCxnSpPr>
            <a:cxnSpLocks/>
            <a:stCxn id="88" idx="1"/>
          </p:cNvCxnSpPr>
          <p:nvPr/>
        </p:nvCxnSpPr>
        <p:spPr>
          <a:xfrm flipH="1">
            <a:off x="-238677" y="6204715"/>
            <a:ext cx="5740542" cy="198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378F38-182B-4668-B64C-583361C402D6}"/>
              </a:ext>
            </a:extLst>
          </p:cNvPr>
          <p:cNvCxnSpPr>
            <a:cxnSpLocks/>
          </p:cNvCxnSpPr>
          <p:nvPr/>
        </p:nvCxnSpPr>
        <p:spPr>
          <a:xfrm>
            <a:off x="3730155" y="6224606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1CB58FE-5EA3-4539-B08E-6B7E255D29AC}"/>
              </a:ext>
            </a:extLst>
          </p:cNvPr>
          <p:cNvGrpSpPr/>
          <p:nvPr/>
        </p:nvGrpSpPr>
        <p:grpSpPr>
          <a:xfrm>
            <a:off x="3091933" y="5888405"/>
            <a:ext cx="637520" cy="672401"/>
            <a:chOff x="2560043" y="4686687"/>
            <a:chExt cx="637520" cy="672401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62BE12-6AF0-408A-9752-3325EBD6B8B5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33DB2DD-FBF7-42CC-B72A-D9C7DC3E3C60}"/>
                </a:ext>
              </a:extLst>
            </p:cNvPr>
            <p:cNvCxnSpPr>
              <a:stCxn id="66" idx="7"/>
              <a:endCxn id="66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D3ABF6-3BE8-4CB9-9FA9-652A59184EB0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F844429-FCFD-4C9D-B5FD-B17875BAFB9F}"/>
              </a:ext>
            </a:extLst>
          </p:cNvPr>
          <p:cNvCxnSpPr>
            <a:cxnSpLocks/>
            <a:stCxn id="71" idx="6"/>
          </p:cNvCxnSpPr>
          <p:nvPr/>
        </p:nvCxnSpPr>
        <p:spPr>
          <a:xfrm>
            <a:off x="1839021" y="6223584"/>
            <a:ext cx="1233905" cy="10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BDA08DE-4E34-44B1-BF14-BF0B6A66733F}"/>
              </a:ext>
            </a:extLst>
          </p:cNvPr>
          <p:cNvGrpSpPr/>
          <p:nvPr/>
        </p:nvGrpSpPr>
        <p:grpSpPr>
          <a:xfrm>
            <a:off x="1201501" y="5887383"/>
            <a:ext cx="637520" cy="672401"/>
            <a:chOff x="2560043" y="4686687"/>
            <a:chExt cx="637520" cy="672401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0C4C2C2-BFB6-4EDC-9D77-A0B8E649B7BB}"/>
                </a:ext>
              </a:extLst>
            </p:cNvPr>
            <p:cNvSpPr/>
            <p:nvPr/>
          </p:nvSpPr>
          <p:spPr>
            <a:xfrm>
              <a:off x="2560043" y="4686687"/>
              <a:ext cx="637520" cy="672401"/>
            </a:xfrm>
            <a:prstGeom prst="ellipse">
              <a:avLst/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728991B-4699-49AC-A91C-9128A3B38020}"/>
                </a:ext>
              </a:extLst>
            </p:cNvPr>
            <p:cNvCxnSpPr>
              <a:stCxn id="71" idx="7"/>
              <a:endCxn id="71" idx="3"/>
            </p:cNvCxnSpPr>
            <p:nvPr/>
          </p:nvCxnSpPr>
          <p:spPr>
            <a:xfrm flipH="1">
              <a:off x="2653406" y="4785158"/>
              <a:ext cx="450795" cy="4754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32E836CA-014A-48CE-A224-8D18842F42D9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>
              <a:off x="2653406" y="4785158"/>
              <a:ext cx="450796" cy="4754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D5519E-5AEE-465A-80F5-40817B868242}"/>
              </a:ext>
            </a:extLst>
          </p:cNvPr>
          <p:cNvCxnSpPr>
            <a:cxnSpLocks/>
          </p:cNvCxnSpPr>
          <p:nvPr/>
        </p:nvCxnSpPr>
        <p:spPr>
          <a:xfrm>
            <a:off x="524772" y="6223583"/>
            <a:ext cx="67672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7420F6-AC24-4722-82A7-C2603CE64B5A}"/>
              </a:ext>
            </a:extLst>
          </p:cNvPr>
          <p:cNvGrpSpPr/>
          <p:nvPr/>
        </p:nvGrpSpPr>
        <p:grpSpPr>
          <a:xfrm flipH="1">
            <a:off x="-429182" y="6004074"/>
            <a:ext cx="953251" cy="441067"/>
            <a:chOff x="4501728" y="5171440"/>
            <a:chExt cx="953251" cy="441067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FA0E1D6-E3E9-46DD-86D6-163BCB3B58F9}"/>
                </a:ext>
              </a:extLst>
            </p:cNvPr>
            <p:cNvSpPr/>
            <p:nvPr/>
          </p:nvSpPr>
          <p:spPr>
            <a:xfrm>
              <a:off x="4501728" y="5171440"/>
              <a:ext cx="832271" cy="4410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3AACDCE8-A98D-4DCE-A58E-01755CDCD155}"/>
                </a:ext>
              </a:extLst>
            </p:cNvPr>
            <p:cNvSpPr/>
            <p:nvPr/>
          </p:nvSpPr>
          <p:spPr>
            <a:xfrm>
              <a:off x="5333417" y="5322668"/>
              <a:ext cx="121562" cy="138609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CC5D394-5099-4A4E-90B1-49C5F11F0A65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4409695" y="4616350"/>
            <a:ext cx="950440" cy="1608258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0CB9F2A-51B3-458D-B07A-541F65F37892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4406884" y="4377638"/>
            <a:ext cx="0" cy="18469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2A476FB-7F86-4442-B1C6-3FB123C742BD}"/>
              </a:ext>
            </a:extLst>
          </p:cNvPr>
          <p:cNvCxnSpPr/>
          <p:nvPr/>
        </p:nvCxnSpPr>
        <p:spPr>
          <a:xfrm>
            <a:off x="3756090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A893F8D-6091-45C8-B13F-3C9DF0064432}"/>
              </a:ext>
            </a:extLst>
          </p:cNvPr>
          <p:cNvCxnSpPr/>
          <p:nvPr/>
        </p:nvCxnSpPr>
        <p:spPr>
          <a:xfrm>
            <a:off x="3068503" y="4377638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F8686D8-278F-490E-A39A-830529EF032B}"/>
              </a:ext>
            </a:extLst>
          </p:cNvPr>
          <p:cNvCxnSpPr/>
          <p:nvPr/>
        </p:nvCxnSpPr>
        <p:spPr>
          <a:xfrm>
            <a:off x="1839021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BDEDCA0-2629-4A7B-935A-0613E04E5E21}"/>
              </a:ext>
            </a:extLst>
          </p:cNvPr>
          <p:cNvCxnSpPr/>
          <p:nvPr/>
        </p:nvCxnSpPr>
        <p:spPr>
          <a:xfrm>
            <a:off x="1191638" y="436137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010A483-C3BF-47D9-BA82-1E395D7D232E}"/>
              </a:ext>
            </a:extLst>
          </p:cNvPr>
          <p:cNvCxnSpPr/>
          <p:nvPr/>
        </p:nvCxnSpPr>
        <p:spPr>
          <a:xfrm>
            <a:off x="524069" y="4376613"/>
            <a:ext cx="0" cy="18469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CB36DF97-9BCA-4546-989D-B52F418C91AA}"/>
              </a:ext>
            </a:extLst>
          </p:cNvPr>
          <p:cNvCxnSpPr>
            <a:cxnSpLocks/>
          </p:cNvCxnSpPr>
          <p:nvPr/>
        </p:nvCxnSpPr>
        <p:spPr>
          <a:xfrm flipH="1">
            <a:off x="4461811" y="4637646"/>
            <a:ext cx="89832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/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67276FCB-3122-43A8-86FD-37D1BFDC0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81" y="4110120"/>
                <a:ext cx="460319" cy="246221"/>
              </a:xfrm>
              <a:prstGeom prst="rect">
                <a:avLst/>
              </a:prstGeom>
              <a:blipFill>
                <a:blip r:embed="rId9"/>
                <a:stretch>
                  <a:fillRect l="-10526" r="-14474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E20E7A-4450-42F3-BB45-3A989776945C}"/>
              </a:ext>
            </a:extLst>
          </p:cNvPr>
          <p:cNvCxnSpPr/>
          <p:nvPr/>
        </p:nvCxnSpPr>
        <p:spPr>
          <a:xfrm>
            <a:off x="5261662" y="4637646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14DD0C90-EA7A-4A3C-A135-828892B4C2B0}"/>
              </a:ext>
            </a:extLst>
          </p:cNvPr>
          <p:cNvCxnSpPr/>
          <p:nvPr/>
        </p:nvCxnSpPr>
        <p:spPr>
          <a:xfrm>
            <a:off x="5261662" y="6208343"/>
            <a:ext cx="1969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/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CCDA348-E487-4E91-A206-068EA4DCA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19" y="4514535"/>
                <a:ext cx="274113" cy="246221"/>
              </a:xfrm>
              <a:prstGeom prst="rect">
                <a:avLst/>
              </a:prstGeom>
              <a:blipFill>
                <a:blip r:embed="rId10"/>
                <a:stretch>
                  <a:fillRect l="-17778" r="-1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/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A508D5F-38EF-4D38-8B28-D26C19AAB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865" y="6081604"/>
                <a:ext cx="160300" cy="246221"/>
              </a:xfrm>
              <a:prstGeom prst="rect">
                <a:avLst/>
              </a:prstGeom>
              <a:blipFill>
                <a:blip r:embed="rId11"/>
                <a:stretch>
                  <a:fillRect l="-30769" r="-2692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AD02D894-0A1B-4BC2-9FF5-42A7A6418F38}"/>
              </a:ext>
            </a:extLst>
          </p:cNvPr>
          <p:cNvSpPr/>
          <p:nvPr/>
        </p:nvSpPr>
        <p:spPr>
          <a:xfrm>
            <a:off x="1667374" y="1966610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/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357E0292-C23D-4B1E-8976-2C0B29AF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816" y="1165359"/>
                <a:ext cx="1021243" cy="246221"/>
              </a:xfrm>
              <a:prstGeom prst="rect">
                <a:avLst/>
              </a:prstGeom>
              <a:blipFill>
                <a:blip r:embed="rId12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2F0C05F-B84B-4BCF-A374-90B3BC43DC63}"/>
              </a:ext>
            </a:extLst>
          </p:cNvPr>
          <p:cNvSpPr/>
          <p:nvPr/>
        </p:nvSpPr>
        <p:spPr>
          <a:xfrm>
            <a:off x="6992222" y="4406592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סוללה מבצעת עבודה חיצונית – מטען חיובי נע מפוטנציאל נמוך לגבוה! 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02C7E35-69E7-4A06-87F1-211657B09192}"/>
              </a:ext>
            </a:extLst>
          </p:cNvPr>
          <p:cNvCxnSpPr>
            <a:cxnSpLocks/>
          </p:cNvCxnSpPr>
          <p:nvPr/>
        </p:nvCxnSpPr>
        <p:spPr>
          <a:xfrm flipH="1">
            <a:off x="3742131" y="4626073"/>
            <a:ext cx="664753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>
            <a:extLst>
              <a:ext uri="{FF2B5EF4-FFF2-40B4-BE49-F238E27FC236}">
                <a16:creationId xmlns:a16="http://schemas.microsoft.com/office/drawing/2014/main" id="{77EC6807-704D-4CEE-820D-B15F882F507E}"/>
              </a:ext>
            </a:extLst>
          </p:cNvPr>
          <p:cNvSpPr/>
          <p:nvPr/>
        </p:nvSpPr>
        <p:spPr>
          <a:xfrm>
            <a:off x="5243959" y="3220227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/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83D8CFA-E312-4240-B314-E78DC7F9A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35" y="3367554"/>
                <a:ext cx="1021243" cy="246221"/>
              </a:xfrm>
              <a:prstGeom prst="rect">
                <a:avLst/>
              </a:prstGeom>
              <a:blipFill>
                <a:blip r:embed="rId13"/>
                <a:stretch>
                  <a:fillRect l="-3571" r="-6548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FF8731E-190E-4161-9FEA-7D3D78E745DD}"/>
              </a:ext>
            </a:extLst>
          </p:cNvPr>
          <p:cNvSpPr/>
          <p:nvPr/>
        </p:nvSpPr>
        <p:spPr>
          <a:xfrm>
            <a:off x="6929059" y="5094456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לאורך תיל אידאלי אנרגיה של מטען לא משתנה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EA51B71-6FE4-49AC-90EE-69CAC6A47A82}"/>
              </a:ext>
            </a:extLst>
          </p:cNvPr>
          <p:cNvCxnSpPr>
            <a:cxnSpLocks/>
          </p:cNvCxnSpPr>
          <p:nvPr/>
        </p:nvCxnSpPr>
        <p:spPr>
          <a:xfrm flipH="1">
            <a:off x="3082373" y="4630815"/>
            <a:ext cx="673434" cy="729625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0850ACB8-FE73-4EEB-93C9-802943058702}"/>
              </a:ext>
            </a:extLst>
          </p:cNvPr>
          <p:cNvSpPr/>
          <p:nvPr/>
        </p:nvSpPr>
        <p:spPr>
          <a:xfrm>
            <a:off x="6929059" y="5782320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רכיב אנרגיה פוטנציאלית של מטען קטנה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D6DB031-E4F9-4082-939E-AF4E5740C4B1}"/>
              </a:ext>
            </a:extLst>
          </p:cNvPr>
          <p:cNvCxnSpPr>
            <a:cxnSpLocks/>
          </p:cNvCxnSpPr>
          <p:nvPr/>
        </p:nvCxnSpPr>
        <p:spPr>
          <a:xfrm flipH="1">
            <a:off x="1824786" y="5357243"/>
            <a:ext cx="1260071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96DE728-0669-4657-B40B-0F16C671E899}"/>
              </a:ext>
            </a:extLst>
          </p:cNvPr>
          <p:cNvCxnSpPr>
            <a:cxnSpLocks/>
            <a:endCxn id="71" idx="2"/>
          </p:cNvCxnSpPr>
          <p:nvPr/>
        </p:nvCxnSpPr>
        <p:spPr>
          <a:xfrm flipH="1">
            <a:off x="1201501" y="5357243"/>
            <a:ext cx="630036" cy="866341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D16255DC-E8F5-4EA7-B611-9C6C17A64B95}"/>
              </a:ext>
            </a:extLst>
          </p:cNvPr>
          <p:cNvCxnSpPr>
            <a:cxnSpLocks/>
            <a:stCxn id="71" idx="2"/>
            <a:endCxn id="76" idx="1"/>
          </p:cNvCxnSpPr>
          <p:nvPr/>
        </p:nvCxnSpPr>
        <p:spPr>
          <a:xfrm flipH="1">
            <a:off x="524069" y="6223584"/>
            <a:ext cx="677432" cy="1024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3AC46A4-9133-41C6-BF79-35954A5F080C}"/>
              </a:ext>
            </a:extLst>
          </p:cNvPr>
          <p:cNvSpPr/>
          <p:nvPr/>
        </p:nvSpPr>
        <p:spPr>
          <a:xfrm>
            <a:off x="697695" y="6028324"/>
            <a:ext cx="300129" cy="29950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+</a:t>
            </a: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520CB55E-F895-4D0B-B15B-2B30AC8CAF6D}"/>
              </a:ext>
            </a:extLst>
          </p:cNvPr>
          <p:cNvSpPr/>
          <p:nvPr/>
        </p:nvSpPr>
        <p:spPr>
          <a:xfrm>
            <a:off x="6929059" y="6425169"/>
            <a:ext cx="4738872" cy="380803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he-IL" sz="1200" dirty="0">
                <a:solidFill>
                  <a:schemeClr val="tx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במעבר דרך רכיב אנרגיה פוטנציאלית של מטען קטנה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0E59758-37E0-4C26-9A50-8CD6CB734455}"/>
              </a:ext>
            </a:extLst>
          </p:cNvPr>
          <p:cNvCxnSpPr>
            <a:cxnSpLocks/>
          </p:cNvCxnSpPr>
          <p:nvPr/>
        </p:nvCxnSpPr>
        <p:spPr>
          <a:xfrm flipH="1">
            <a:off x="3064081" y="5329410"/>
            <a:ext cx="2296054" cy="2268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79FFD9B-DB82-4463-9260-A915D1452C00}"/>
                  </a:ext>
                </a:extLst>
              </p:cNvPr>
              <p:cNvSpPr txBox="1"/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279FFD9B-DB82-4463-9260-A915D1452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814" y="5183746"/>
                <a:ext cx="160300" cy="246221"/>
              </a:xfrm>
              <a:prstGeom prst="rect">
                <a:avLst/>
              </a:prstGeom>
              <a:blipFill>
                <a:blip r:embed="rId14"/>
                <a:stretch>
                  <a:fillRect l="-30769" r="-26923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373D46A-D40C-4588-A078-7770AB156159}"/>
                  </a:ext>
                </a:extLst>
              </p:cNvPr>
              <p:cNvSpPr txBox="1"/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373D46A-D40C-4588-A078-7770AB156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40" y="1194139"/>
                <a:ext cx="642740" cy="246221"/>
              </a:xfrm>
              <a:prstGeom prst="rect">
                <a:avLst/>
              </a:prstGeom>
              <a:blipFill>
                <a:blip r:embed="rId15"/>
                <a:stretch>
                  <a:fillRect l="-6667" r="-5714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Oval 105">
            <a:extLst>
              <a:ext uri="{FF2B5EF4-FFF2-40B4-BE49-F238E27FC236}">
                <a16:creationId xmlns:a16="http://schemas.microsoft.com/office/drawing/2014/main" id="{00AE5133-8050-465F-841E-37ECCCDE6CE7}"/>
              </a:ext>
            </a:extLst>
          </p:cNvPr>
          <p:cNvSpPr/>
          <p:nvPr/>
        </p:nvSpPr>
        <p:spPr>
          <a:xfrm>
            <a:off x="4251061" y="3236489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7296A049-98B8-4370-B57C-4ABCE51E482E}"/>
                  </a:ext>
                </a:extLst>
              </p:cNvPr>
              <p:cNvSpPr txBox="1"/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7296A049-98B8-4370-B57C-4ABCE51E4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33" y="2879242"/>
                <a:ext cx="914673" cy="246221"/>
              </a:xfrm>
              <a:prstGeom prst="rect">
                <a:avLst/>
              </a:prstGeom>
              <a:blipFill>
                <a:blip r:embed="rId16"/>
                <a:stretch>
                  <a:fillRect l="-5333" r="-7333" b="-317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213F18B6-6524-48BB-B097-E7B113F37605}"/>
                  </a:ext>
                </a:extLst>
              </p:cNvPr>
              <p:cNvSpPr txBox="1"/>
              <p:nvPr/>
            </p:nvSpPr>
            <p:spPr>
              <a:xfrm>
                <a:off x="1037811" y="2894914"/>
                <a:ext cx="642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213F18B6-6524-48BB-B097-E7B113F37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11" y="2894914"/>
                <a:ext cx="642740" cy="246221"/>
              </a:xfrm>
              <a:prstGeom prst="rect">
                <a:avLst/>
              </a:prstGeom>
              <a:blipFill>
                <a:blip r:embed="rId17"/>
                <a:stretch>
                  <a:fillRect l="-5660" r="-566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Oval 108">
            <a:extLst>
              <a:ext uri="{FF2B5EF4-FFF2-40B4-BE49-F238E27FC236}">
                <a16:creationId xmlns:a16="http://schemas.microsoft.com/office/drawing/2014/main" id="{7D4DF827-F31C-47AE-853C-706ABC6EA90A}"/>
              </a:ext>
            </a:extLst>
          </p:cNvPr>
          <p:cNvSpPr/>
          <p:nvPr/>
        </p:nvSpPr>
        <p:spPr>
          <a:xfrm>
            <a:off x="1756192" y="2959191"/>
            <a:ext cx="131065" cy="1310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5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862</Words>
  <Application>Microsoft Office PowerPoint</Application>
  <PresentationFormat>מסך רחב</PresentationFormat>
  <Paragraphs>194</Paragraphs>
  <Slides>10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Arimo</vt:lpstr>
      <vt:lpstr>Calibri</vt:lpstr>
      <vt:lpstr>Calibri Light</vt:lpstr>
      <vt:lpstr>Cambria Math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מיכאל טומילין</dc:creator>
  <cp:lastModifiedBy>תיכון הנדסאים בית ספר</cp:lastModifiedBy>
  <cp:revision>9</cp:revision>
  <dcterms:created xsi:type="dcterms:W3CDTF">2018-01-15T19:45:31Z</dcterms:created>
  <dcterms:modified xsi:type="dcterms:W3CDTF">2024-12-08T07:09:38Z</dcterms:modified>
</cp:coreProperties>
</file>